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1"/>
  </p:sldMasterIdLst>
  <p:notesMasterIdLst>
    <p:notesMasterId r:id="rId29"/>
  </p:notesMasterIdLst>
  <p:handoutMasterIdLst>
    <p:handoutMasterId r:id="rId30"/>
  </p:handoutMasterIdLst>
  <p:sldIdLst>
    <p:sldId id="256" r:id="rId2"/>
    <p:sldId id="376" r:id="rId3"/>
    <p:sldId id="377" r:id="rId4"/>
    <p:sldId id="378" r:id="rId5"/>
    <p:sldId id="396" r:id="rId6"/>
    <p:sldId id="379" r:id="rId7"/>
    <p:sldId id="400" r:id="rId8"/>
    <p:sldId id="296" r:id="rId9"/>
    <p:sldId id="380" r:id="rId10"/>
    <p:sldId id="350" r:id="rId11"/>
    <p:sldId id="381" r:id="rId12"/>
    <p:sldId id="382" r:id="rId13"/>
    <p:sldId id="383" r:id="rId14"/>
    <p:sldId id="384" r:id="rId15"/>
    <p:sldId id="385" r:id="rId16"/>
    <p:sldId id="386" r:id="rId17"/>
    <p:sldId id="399" r:id="rId18"/>
    <p:sldId id="387" r:id="rId19"/>
    <p:sldId id="398" r:id="rId20"/>
    <p:sldId id="388" r:id="rId21"/>
    <p:sldId id="297" r:id="rId22"/>
    <p:sldId id="389" r:id="rId23"/>
    <p:sldId id="391" r:id="rId24"/>
    <p:sldId id="390" r:id="rId25"/>
    <p:sldId id="392" r:id="rId26"/>
    <p:sldId id="397" r:id="rId27"/>
    <p:sldId id="393" r:id="rId28"/>
  </p:sldIdLst>
  <p:sldSz cx="9144000" cy="6858000" type="screen4x3"/>
  <p:notesSz cx="6858000" cy="9144000"/>
  <p:defaultTextStyle>
    <a:defPPr>
      <a:defRPr lang="nl-NL"/>
    </a:defPPr>
    <a:lvl1pPr algn="l" rtl="0" fontAlgn="base">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8080"/>
    <a:srgbClr val="969696"/>
    <a:srgbClr val="FFBE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11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B4B83CBC-1A5E-4C33-8A85-AF946672F04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112" charset="-128"/>
              </a:defRPr>
            </a:lvl1pPr>
          </a:lstStyle>
          <a:p>
            <a:pPr>
              <a:defRPr/>
            </a:pPr>
            <a:endParaRPr lang="nl-NL"/>
          </a:p>
        </p:txBody>
      </p:sp>
      <p:sp>
        <p:nvSpPr>
          <p:cNvPr id="18435" name="Rectangle 3">
            <a:extLst>
              <a:ext uri="{FF2B5EF4-FFF2-40B4-BE49-F238E27FC236}">
                <a16:creationId xmlns:a16="http://schemas.microsoft.com/office/drawing/2014/main" id="{2DD64FFB-2EAE-4FB3-B5FC-A6CFF15D9C29}"/>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112" charset="-128"/>
              </a:defRPr>
            </a:lvl1pPr>
          </a:lstStyle>
          <a:p>
            <a:pPr>
              <a:defRPr/>
            </a:pPr>
            <a:fld id="{3FED5D17-2309-46F8-B58B-C72917898D36}" type="datetime1">
              <a:rPr lang="nl-NL"/>
              <a:pPr>
                <a:defRPr/>
              </a:pPr>
              <a:t>5-10-2017</a:t>
            </a:fld>
            <a:endParaRPr lang="nl-NL"/>
          </a:p>
        </p:txBody>
      </p:sp>
      <p:sp>
        <p:nvSpPr>
          <p:cNvPr id="18436" name="Rectangle 4">
            <a:extLst>
              <a:ext uri="{FF2B5EF4-FFF2-40B4-BE49-F238E27FC236}">
                <a16:creationId xmlns:a16="http://schemas.microsoft.com/office/drawing/2014/main" id="{473E7C8F-FE55-4CFF-B567-4F15606922A0}"/>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112" charset="-128"/>
              </a:defRPr>
            </a:lvl1pPr>
          </a:lstStyle>
          <a:p>
            <a:pPr>
              <a:defRPr/>
            </a:pPr>
            <a:endParaRPr lang="nl-NL"/>
          </a:p>
        </p:txBody>
      </p:sp>
      <p:sp>
        <p:nvSpPr>
          <p:cNvPr id="18437" name="Rectangle 5">
            <a:extLst>
              <a:ext uri="{FF2B5EF4-FFF2-40B4-BE49-F238E27FC236}">
                <a16:creationId xmlns:a16="http://schemas.microsoft.com/office/drawing/2014/main" id="{E2BAD236-97FA-4A03-B9AF-FBDA6EF36EAD}"/>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D6EFF1A-1898-4164-9D1A-1D7234702224}" type="slidenum">
              <a:rPr lang="nl-NL" altLang="nl-NL"/>
              <a:pPr/>
              <a:t>‹nr.›</a:t>
            </a:fld>
            <a:endParaRPr lang="nl-NL" altLang="nl-NL"/>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9722EEB-57C5-4F45-9FCB-075BC5E43FE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112" charset="-128"/>
              </a:defRPr>
            </a:lvl1pPr>
          </a:lstStyle>
          <a:p>
            <a:pPr>
              <a:defRPr/>
            </a:pPr>
            <a:endParaRPr lang="nl-NL"/>
          </a:p>
        </p:txBody>
      </p:sp>
      <p:sp>
        <p:nvSpPr>
          <p:cNvPr id="13315" name="Rectangle 3">
            <a:extLst>
              <a:ext uri="{FF2B5EF4-FFF2-40B4-BE49-F238E27FC236}">
                <a16:creationId xmlns:a16="http://schemas.microsoft.com/office/drawing/2014/main" id="{752BC67E-1425-44D3-9298-7B3E49E450E6}"/>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112" charset="-128"/>
              </a:defRPr>
            </a:lvl1pPr>
          </a:lstStyle>
          <a:p>
            <a:pPr>
              <a:defRPr/>
            </a:pPr>
            <a:fld id="{C77A1BE4-CCB7-4351-9A45-C39FCF0735F3}" type="datetime1">
              <a:rPr lang="nl-NL"/>
              <a:pPr>
                <a:defRPr/>
              </a:pPr>
              <a:t>5-10-2017</a:t>
            </a:fld>
            <a:endParaRPr lang="nl-NL"/>
          </a:p>
        </p:txBody>
      </p:sp>
      <p:sp>
        <p:nvSpPr>
          <p:cNvPr id="86020" name="Rectangle 4">
            <a:extLst>
              <a:ext uri="{FF2B5EF4-FFF2-40B4-BE49-F238E27FC236}">
                <a16:creationId xmlns:a16="http://schemas.microsoft.com/office/drawing/2014/main" id="{E8A628D9-CC0E-4E0B-97FE-DADE65B2E6C2}"/>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a:extLst>
              <a:ext uri="{FF2B5EF4-FFF2-40B4-BE49-F238E27FC236}">
                <a16:creationId xmlns:a16="http://schemas.microsoft.com/office/drawing/2014/main" id="{6C5EA375-3058-44BA-8758-75B9F987B260}"/>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noProof="0"/>
              <a:t>Klik om de opmaakprofielen van de modeltekst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13318" name="Rectangle 6">
            <a:extLst>
              <a:ext uri="{FF2B5EF4-FFF2-40B4-BE49-F238E27FC236}">
                <a16:creationId xmlns:a16="http://schemas.microsoft.com/office/drawing/2014/main" id="{35537E8B-CF7B-43F5-9B20-E262E10B225A}"/>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112" charset="-128"/>
              </a:defRPr>
            </a:lvl1pPr>
          </a:lstStyle>
          <a:p>
            <a:pPr>
              <a:defRPr/>
            </a:pPr>
            <a:endParaRPr lang="nl-NL"/>
          </a:p>
        </p:txBody>
      </p:sp>
      <p:sp>
        <p:nvSpPr>
          <p:cNvPr id="13319" name="Rectangle 7">
            <a:extLst>
              <a:ext uri="{FF2B5EF4-FFF2-40B4-BE49-F238E27FC236}">
                <a16:creationId xmlns:a16="http://schemas.microsoft.com/office/drawing/2014/main" id="{EBE4AA36-41DB-4AC1-B246-B77E6CBB1224}"/>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C2442D5-8C81-422F-8FAF-0E603784C996}" type="slidenum">
              <a:rPr lang="nl-NL" altLang="nl-NL"/>
              <a:pPr/>
              <a:t>‹nr.›</a:t>
            </a:fld>
            <a:endParaRPr lang="nl-NL" altLang="nl-NL"/>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a:extLst>
              <a:ext uri="{FF2B5EF4-FFF2-40B4-BE49-F238E27FC236}">
                <a16:creationId xmlns:a16="http://schemas.microsoft.com/office/drawing/2014/main" id="{20185942-F119-4176-8926-C632EABC57B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pPr>
            <a:fld id="{5189F0B8-B212-4D0A-902C-49AC5AE9F063}" type="datetime1">
              <a:rPr lang="nl-NL" altLang="nl-NL" smtClean="0"/>
              <a:pPr eaLnBrk="1" hangingPunct="1">
                <a:spcBef>
                  <a:spcPct val="0"/>
                </a:spcBef>
              </a:pPr>
              <a:t>5-10-2017</a:t>
            </a:fld>
            <a:endParaRPr lang="nl-NL" altLang="nl-NL"/>
          </a:p>
        </p:txBody>
      </p:sp>
      <p:sp>
        <p:nvSpPr>
          <p:cNvPr id="87043" name="Rectangle 7">
            <a:extLst>
              <a:ext uri="{FF2B5EF4-FFF2-40B4-BE49-F238E27FC236}">
                <a16:creationId xmlns:a16="http://schemas.microsoft.com/office/drawing/2014/main" id="{596B074D-4F4A-4D08-A688-317CCCA4827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pPr>
            <a:fld id="{C0B3FE82-C638-4460-A0C9-63643AC2C17B}" type="slidenum">
              <a:rPr lang="nl-NL" altLang="nl-NL"/>
              <a:pPr eaLnBrk="1" hangingPunct="1">
                <a:spcBef>
                  <a:spcPct val="0"/>
                </a:spcBef>
              </a:pPr>
              <a:t>2</a:t>
            </a:fld>
            <a:endParaRPr lang="nl-NL" altLang="nl-NL"/>
          </a:p>
        </p:txBody>
      </p:sp>
      <p:sp>
        <p:nvSpPr>
          <p:cNvPr id="87044" name="Rectangle 2">
            <a:extLst>
              <a:ext uri="{FF2B5EF4-FFF2-40B4-BE49-F238E27FC236}">
                <a16:creationId xmlns:a16="http://schemas.microsoft.com/office/drawing/2014/main" id="{E42508FE-5A17-4D13-94D3-B01E91C2AA70}"/>
              </a:ext>
            </a:extLst>
          </p:cNvPr>
          <p:cNvSpPr>
            <a:spLocks noGrp="1" noRot="1" noChangeAspect="1" noChangeArrowheads="1" noTextEdit="1"/>
          </p:cNvSpPr>
          <p:nvPr>
            <p:ph type="sldImg"/>
          </p:nvPr>
        </p:nvSpPr>
        <p:spPr>
          <a:ln/>
        </p:spPr>
      </p:sp>
      <p:sp>
        <p:nvSpPr>
          <p:cNvPr id="87045" name="Rectangle 3">
            <a:extLst>
              <a:ext uri="{FF2B5EF4-FFF2-40B4-BE49-F238E27FC236}">
                <a16:creationId xmlns:a16="http://schemas.microsoft.com/office/drawing/2014/main" id="{240BEFFD-09D5-4ED6-B016-00DF4BD59E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nl-NL">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771775" y="2362200"/>
            <a:ext cx="6548438" cy="966787"/>
          </a:xfrm>
        </p:spPr>
        <p:txBody>
          <a:bodyPr/>
          <a:lstStyle>
            <a:lvl1pPr>
              <a:defRPr sz="3200">
                <a:solidFill>
                  <a:schemeClr val="bg1"/>
                </a:solidFill>
              </a:defRPr>
            </a:lvl1pPr>
          </a:lstStyle>
          <a:p>
            <a:r>
              <a:rPr lang="nl-NL" dirty="0"/>
              <a:t>Titel van de presentatie</a:t>
            </a:r>
          </a:p>
        </p:txBody>
      </p:sp>
      <p:sp>
        <p:nvSpPr>
          <p:cNvPr id="3075" name="Rectangle 3"/>
          <p:cNvSpPr>
            <a:spLocks noGrp="1" noChangeArrowheads="1"/>
          </p:cNvSpPr>
          <p:nvPr>
            <p:ph type="subTitle" idx="1"/>
          </p:nvPr>
        </p:nvSpPr>
        <p:spPr>
          <a:xfrm>
            <a:off x="2771775" y="2133600"/>
            <a:ext cx="2520950" cy="504825"/>
          </a:xfrm>
        </p:spPr>
        <p:txBody>
          <a:bodyPr/>
          <a:lstStyle>
            <a:lvl1pPr marL="0" indent="0">
              <a:buFontTx/>
              <a:buNone/>
              <a:defRPr sz="2400"/>
            </a:lvl1pPr>
          </a:lstStyle>
          <a:p>
            <a:r>
              <a:rPr lang="nl-NL" dirty="0"/>
              <a:t>Subtitel</a:t>
            </a:r>
          </a:p>
        </p:txBody>
      </p:sp>
    </p:spTree>
    <p:extLst>
      <p:ext uri="{BB962C8B-B14F-4D97-AF65-F5344CB8AC3E}">
        <p14:creationId xmlns:p14="http://schemas.microsoft.com/office/powerpoint/2010/main" val="294202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verticale tekst 2"/>
          <p:cNvSpPr>
            <a:spLocks noGrp="1"/>
          </p:cNvSpPr>
          <p:nvPr>
            <p:ph type="body" orient="vert" idx="1"/>
          </p:nvPr>
        </p:nvSpPr>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8">
            <a:extLst>
              <a:ext uri="{FF2B5EF4-FFF2-40B4-BE49-F238E27FC236}">
                <a16:creationId xmlns:a16="http://schemas.microsoft.com/office/drawing/2014/main" id="{44F51596-6B7C-4544-B572-56DB792C797B}"/>
              </a:ext>
            </a:extLst>
          </p:cNvPr>
          <p:cNvSpPr>
            <a:spLocks noGrp="1" noChangeArrowheads="1"/>
          </p:cNvSpPr>
          <p:nvPr>
            <p:ph type="dt" sz="half" idx="10"/>
          </p:nvPr>
        </p:nvSpPr>
        <p:spPr>
          <a:ln/>
        </p:spPr>
        <p:txBody>
          <a:bodyPr/>
          <a:lstStyle>
            <a:lvl1pPr>
              <a:defRPr/>
            </a:lvl1pPr>
          </a:lstStyle>
          <a:p>
            <a:pPr>
              <a:defRPr/>
            </a:pPr>
            <a:fld id="{403ABDC0-C29F-4F82-8289-D3E5635B3D57}" type="datetime1">
              <a:rPr lang="nl-NL"/>
              <a:pPr>
                <a:defRPr/>
              </a:pPr>
              <a:t>5-10-2017</a:t>
            </a:fld>
            <a:endParaRPr lang="nl-NL"/>
          </a:p>
        </p:txBody>
      </p:sp>
      <p:sp>
        <p:nvSpPr>
          <p:cNvPr id="5" name="Rectangle 9">
            <a:extLst>
              <a:ext uri="{FF2B5EF4-FFF2-40B4-BE49-F238E27FC236}">
                <a16:creationId xmlns:a16="http://schemas.microsoft.com/office/drawing/2014/main" id="{47E45918-F7DD-492D-ADA0-4978DC5CA07B}"/>
              </a:ext>
            </a:extLst>
          </p:cNvPr>
          <p:cNvSpPr>
            <a:spLocks noGrp="1" noChangeArrowheads="1"/>
          </p:cNvSpPr>
          <p:nvPr>
            <p:ph type="sldNum" sz="quarter" idx="11"/>
          </p:nvPr>
        </p:nvSpPr>
        <p:spPr>
          <a:ln/>
        </p:spPr>
        <p:txBody>
          <a:bodyPr/>
          <a:lstStyle>
            <a:lvl1pPr>
              <a:defRPr/>
            </a:lvl1pPr>
          </a:lstStyle>
          <a:p>
            <a:fld id="{A0FAF65E-D0A8-40F3-A6D4-1FA112644687}" type="slidenum">
              <a:rPr lang="nl-NL" altLang="nl-NL"/>
              <a:pPr/>
              <a:t>‹nr.›</a:t>
            </a:fld>
            <a:endParaRPr lang="nl-NL" altLang="nl-NL"/>
          </a:p>
        </p:txBody>
      </p:sp>
    </p:spTree>
    <p:extLst>
      <p:ext uri="{BB962C8B-B14F-4D97-AF65-F5344CB8AC3E}">
        <p14:creationId xmlns:p14="http://schemas.microsoft.com/office/powerpoint/2010/main" val="208040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938963" y="981075"/>
            <a:ext cx="1747837" cy="5145088"/>
          </a:xfrm>
        </p:spPr>
        <p:txBody>
          <a:bodyPr vert="eaVert"/>
          <a:lstStyle/>
          <a:p>
            <a:r>
              <a:rPr lang="nl-NL"/>
              <a:t>Titelstijl van model bewerken</a:t>
            </a:r>
          </a:p>
        </p:txBody>
      </p:sp>
      <p:sp>
        <p:nvSpPr>
          <p:cNvPr id="3" name="Tijdelijke aanduiding voor verticale tekst 2"/>
          <p:cNvSpPr>
            <a:spLocks noGrp="1"/>
          </p:cNvSpPr>
          <p:nvPr>
            <p:ph type="body" orient="vert" idx="1"/>
          </p:nvPr>
        </p:nvSpPr>
        <p:spPr>
          <a:xfrm>
            <a:off x="1692275" y="981075"/>
            <a:ext cx="5094288" cy="5145088"/>
          </a:xfr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8">
            <a:extLst>
              <a:ext uri="{FF2B5EF4-FFF2-40B4-BE49-F238E27FC236}">
                <a16:creationId xmlns:a16="http://schemas.microsoft.com/office/drawing/2014/main" id="{3FAFEDE0-1893-4AF7-B6BC-03C631DD0A6F}"/>
              </a:ext>
            </a:extLst>
          </p:cNvPr>
          <p:cNvSpPr>
            <a:spLocks noGrp="1" noChangeArrowheads="1"/>
          </p:cNvSpPr>
          <p:nvPr>
            <p:ph type="dt" sz="half" idx="10"/>
          </p:nvPr>
        </p:nvSpPr>
        <p:spPr>
          <a:ln/>
        </p:spPr>
        <p:txBody>
          <a:bodyPr/>
          <a:lstStyle>
            <a:lvl1pPr>
              <a:defRPr/>
            </a:lvl1pPr>
          </a:lstStyle>
          <a:p>
            <a:pPr>
              <a:defRPr/>
            </a:pPr>
            <a:fld id="{D26A9FE3-9DB3-4EE4-9378-8CB1BF8F9139}" type="datetime1">
              <a:rPr lang="nl-NL"/>
              <a:pPr>
                <a:defRPr/>
              </a:pPr>
              <a:t>5-10-2017</a:t>
            </a:fld>
            <a:endParaRPr lang="nl-NL"/>
          </a:p>
        </p:txBody>
      </p:sp>
      <p:sp>
        <p:nvSpPr>
          <p:cNvPr id="5" name="Rectangle 9">
            <a:extLst>
              <a:ext uri="{FF2B5EF4-FFF2-40B4-BE49-F238E27FC236}">
                <a16:creationId xmlns:a16="http://schemas.microsoft.com/office/drawing/2014/main" id="{61DACF35-D062-4C58-88A1-0F401249023A}"/>
              </a:ext>
            </a:extLst>
          </p:cNvPr>
          <p:cNvSpPr>
            <a:spLocks noGrp="1" noChangeArrowheads="1"/>
          </p:cNvSpPr>
          <p:nvPr>
            <p:ph type="sldNum" sz="quarter" idx="11"/>
          </p:nvPr>
        </p:nvSpPr>
        <p:spPr>
          <a:ln/>
        </p:spPr>
        <p:txBody>
          <a:bodyPr/>
          <a:lstStyle>
            <a:lvl1pPr>
              <a:defRPr/>
            </a:lvl1pPr>
          </a:lstStyle>
          <a:p>
            <a:fld id="{BC020272-BDF4-4D47-A720-B6BC2C56CEAF}" type="slidenum">
              <a:rPr lang="nl-NL" altLang="nl-NL"/>
              <a:pPr/>
              <a:t>‹nr.›</a:t>
            </a:fld>
            <a:endParaRPr lang="nl-NL" altLang="nl-NL"/>
          </a:p>
        </p:txBody>
      </p:sp>
    </p:spTree>
    <p:extLst>
      <p:ext uri="{BB962C8B-B14F-4D97-AF65-F5344CB8AC3E}">
        <p14:creationId xmlns:p14="http://schemas.microsoft.com/office/powerpoint/2010/main" val="2561140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1692275" y="981075"/>
            <a:ext cx="6994525" cy="1143000"/>
          </a:xfrm>
        </p:spPr>
        <p:txBody>
          <a:bodyPr/>
          <a:lstStyle/>
          <a:p>
            <a:r>
              <a:rPr lang="nl-NL"/>
              <a:t>Titelstijl van model bewerken</a:t>
            </a:r>
          </a:p>
        </p:txBody>
      </p:sp>
      <p:sp>
        <p:nvSpPr>
          <p:cNvPr id="3" name="Tijdelijke aanduiding voor tekst 2"/>
          <p:cNvSpPr>
            <a:spLocks noGrp="1"/>
          </p:cNvSpPr>
          <p:nvPr>
            <p:ph type="body" sz="half" idx="1"/>
          </p:nvPr>
        </p:nvSpPr>
        <p:spPr>
          <a:xfrm>
            <a:off x="1692275" y="2133600"/>
            <a:ext cx="3421063" cy="3992563"/>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5265738" y="2133600"/>
            <a:ext cx="3421062" cy="3992563"/>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8">
            <a:extLst>
              <a:ext uri="{FF2B5EF4-FFF2-40B4-BE49-F238E27FC236}">
                <a16:creationId xmlns:a16="http://schemas.microsoft.com/office/drawing/2014/main" id="{6FC365B7-8E0A-4788-A03A-063709E1267F}"/>
              </a:ext>
            </a:extLst>
          </p:cNvPr>
          <p:cNvSpPr>
            <a:spLocks noGrp="1" noChangeArrowheads="1"/>
          </p:cNvSpPr>
          <p:nvPr>
            <p:ph type="dt" sz="half" idx="10"/>
          </p:nvPr>
        </p:nvSpPr>
        <p:spPr>
          <a:ln/>
        </p:spPr>
        <p:txBody>
          <a:bodyPr/>
          <a:lstStyle>
            <a:lvl1pPr>
              <a:defRPr/>
            </a:lvl1pPr>
          </a:lstStyle>
          <a:p>
            <a:pPr>
              <a:defRPr/>
            </a:pPr>
            <a:fld id="{3AE05A29-B09D-42EF-BD19-A55D1CC97FC5}" type="datetime1">
              <a:rPr lang="nl-NL"/>
              <a:pPr>
                <a:defRPr/>
              </a:pPr>
              <a:t>5-10-2017</a:t>
            </a:fld>
            <a:endParaRPr lang="nl-NL"/>
          </a:p>
        </p:txBody>
      </p:sp>
      <p:sp>
        <p:nvSpPr>
          <p:cNvPr id="6" name="Rectangle 9">
            <a:extLst>
              <a:ext uri="{FF2B5EF4-FFF2-40B4-BE49-F238E27FC236}">
                <a16:creationId xmlns:a16="http://schemas.microsoft.com/office/drawing/2014/main" id="{FA6B16E3-B608-49D1-B69A-43ED684DCD6A}"/>
              </a:ext>
            </a:extLst>
          </p:cNvPr>
          <p:cNvSpPr>
            <a:spLocks noGrp="1" noChangeArrowheads="1"/>
          </p:cNvSpPr>
          <p:nvPr>
            <p:ph type="sldNum" sz="quarter" idx="11"/>
          </p:nvPr>
        </p:nvSpPr>
        <p:spPr>
          <a:ln/>
        </p:spPr>
        <p:txBody>
          <a:bodyPr/>
          <a:lstStyle>
            <a:lvl1pPr>
              <a:defRPr/>
            </a:lvl1pPr>
          </a:lstStyle>
          <a:p>
            <a:fld id="{E4C8D717-51F2-4F8A-92A3-521F8163AA70}" type="slidenum">
              <a:rPr lang="nl-NL" altLang="nl-NL"/>
              <a:pPr/>
              <a:t>‹nr.›</a:t>
            </a:fld>
            <a:endParaRPr lang="nl-NL" altLang="nl-NL"/>
          </a:p>
        </p:txBody>
      </p:sp>
    </p:spTree>
    <p:extLst>
      <p:ext uri="{BB962C8B-B14F-4D97-AF65-F5344CB8AC3E}">
        <p14:creationId xmlns:p14="http://schemas.microsoft.com/office/powerpoint/2010/main" val="1256816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idx="1"/>
          </p:nvPr>
        </p:nvSpPr>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8">
            <a:extLst>
              <a:ext uri="{FF2B5EF4-FFF2-40B4-BE49-F238E27FC236}">
                <a16:creationId xmlns:a16="http://schemas.microsoft.com/office/drawing/2014/main" id="{661A2E3E-DB27-4EC5-9C60-E3BF3D594CF0}"/>
              </a:ext>
            </a:extLst>
          </p:cNvPr>
          <p:cNvSpPr>
            <a:spLocks noGrp="1" noChangeArrowheads="1"/>
          </p:cNvSpPr>
          <p:nvPr>
            <p:ph type="dt" sz="half" idx="10"/>
          </p:nvPr>
        </p:nvSpPr>
        <p:spPr>
          <a:ln/>
        </p:spPr>
        <p:txBody>
          <a:bodyPr/>
          <a:lstStyle>
            <a:lvl1pPr>
              <a:defRPr/>
            </a:lvl1pPr>
          </a:lstStyle>
          <a:p>
            <a:pPr>
              <a:defRPr/>
            </a:pPr>
            <a:fld id="{3F7C6B8A-92CE-4053-9795-B710B29B2CBF}" type="datetime1">
              <a:rPr lang="nl-NL"/>
              <a:pPr>
                <a:defRPr/>
              </a:pPr>
              <a:t>5-10-2017</a:t>
            </a:fld>
            <a:endParaRPr lang="nl-NL"/>
          </a:p>
        </p:txBody>
      </p:sp>
      <p:sp>
        <p:nvSpPr>
          <p:cNvPr id="5" name="Rectangle 9">
            <a:extLst>
              <a:ext uri="{FF2B5EF4-FFF2-40B4-BE49-F238E27FC236}">
                <a16:creationId xmlns:a16="http://schemas.microsoft.com/office/drawing/2014/main" id="{BF5265E4-51C1-47D6-9C1D-6371DC020416}"/>
              </a:ext>
            </a:extLst>
          </p:cNvPr>
          <p:cNvSpPr>
            <a:spLocks noGrp="1" noChangeArrowheads="1"/>
          </p:cNvSpPr>
          <p:nvPr>
            <p:ph type="sldNum" sz="quarter" idx="11"/>
          </p:nvPr>
        </p:nvSpPr>
        <p:spPr>
          <a:ln/>
        </p:spPr>
        <p:txBody>
          <a:bodyPr/>
          <a:lstStyle>
            <a:lvl1pPr>
              <a:defRPr/>
            </a:lvl1pPr>
          </a:lstStyle>
          <a:p>
            <a:fld id="{89D4AB65-AAE8-4058-815E-2FCD687912DA}" type="slidenum">
              <a:rPr lang="nl-NL" altLang="nl-NL"/>
              <a:pPr/>
              <a:t>‹nr.›</a:t>
            </a:fld>
            <a:endParaRPr lang="nl-NL" altLang="nl-NL"/>
          </a:p>
        </p:txBody>
      </p:sp>
    </p:spTree>
    <p:extLst>
      <p:ext uri="{BB962C8B-B14F-4D97-AF65-F5344CB8AC3E}">
        <p14:creationId xmlns:p14="http://schemas.microsoft.com/office/powerpoint/2010/main" val="960000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Titelstijl van model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tekststijl van het model te bewerken</a:t>
            </a:r>
          </a:p>
        </p:txBody>
      </p:sp>
      <p:sp>
        <p:nvSpPr>
          <p:cNvPr id="4" name="Rectangle 8">
            <a:extLst>
              <a:ext uri="{FF2B5EF4-FFF2-40B4-BE49-F238E27FC236}">
                <a16:creationId xmlns:a16="http://schemas.microsoft.com/office/drawing/2014/main" id="{C754223F-D15A-4A7F-B0A7-E2BA3CA7E44A}"/>
              </a:ext>
            </a:extLst>
          </p:cNvPr>
          <p:cNvSpPr>
            <a:spLocks noGrp="1" noChangeArrowheads="1"/>
          </p:cNvSpPr>
          <p:nvPr>
            <p:ph type="dt" sz="half" idx="10"/>
          </p:nvPr>
        </p:nvSpPr>
        <p:spPr>
          <a:ln/>
        </p:spPr>
        <p:txBody>
          <a:bodyPr/>
          <a:lstStyle>
            <a:lvl1pPr>
              <a:defRPr/>
            </a:lvl1pPr>
          </a:lstStyle>
          <a:p>
            <a:pPr>
              <a:defRPr/>
            </a:pPr>
            <a:fld id="{926E45BC-18F0-4F50-80C1-62D2C3C9B081}" type="datetime1">
              <a:rPr lang="nl-NL"/>
              <a:pPr>
                <a:defRPr/>
              </a:pPr>
              <a:t>5-10-2017</a:t>
            </a:fld>
            <a:endParaRPr lang="nl-NL"/>
          </a:p>
        </p:txBody>
      </p:sp>
      <p:sp>
        <p:nvSpPr>
          <p:cNvPr id="5" name="Rectangle 9">
            <a:extLst>
              <a:ext uri="{FF2B5EF4-FFF2-40B4-BE49-F238E27FC236}">
                <a16:creationId xmlns:a16="http://schemas.microsoft.com/office/drawing/2014/main" id="{56452E99-E09B-4F58-9FCF-0F63A13776AC}"/>
              </a:ext>
            </a:extLst>
          </p:cNvPr>
          <p:cNvSpPr>
            <a:spLocks noGrp="1" noChangeArrowheads="1"/>
          </p:cNvSpPr>
          <p:nvPr>
            <p:ph type="sldNum" sz="quarter" idx="11"/>
          </p:nvPr>
        </p:nvSpPr>
        <p:spPr>
          <a:ln/>
        </p:spPr>
        <p:txBody>
          <a:bodyPr/>
          <a:lstStyle>
            <a:lvl1pPr>
              <a:defRPr/>
            </a:lvl1pPr>
          </a:lstStyle>
          <a:p>
            <a:fld id="{9DE25283-CF17-4C62-BE24-F19D15621068}" type="slidenum">
              <a:rPr lang="nl-NL" altLang="nl-NL"/>
              <a:pPr/>
              <a:t>‹nr.›</a:t>
            </a:fld>
            <a:endParaRPr lang="nl-NL" altLang="nl-NL"/>
          </a:p>
        </p:txBody>
      </p:sp>
    </p:spTree>
    <p:extLst>
      <p:ext uri="{BB962C8B-B14F-4D97-AF65-F5344CB8AC3E}">
        <p14:creationId xmlns:p14="http://schemas.microsoft.com/office/powerpoint/2010/main" val="656111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sz="half" idx="1"/>
          </p:nvPr>
        </p:nvSpPr>
        <p:spPr>
          <a:xfrm>
            <a:off x="1692275" y="2133600"/>
            <a:ext cx="3421063"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5265738" y="2133600"/>
            <a:ext cx="3421062"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8">
            <a:extLst>
              <a:ext uri="{FF2B5EF4-FFF2-40B4-BE49-F238E27FC236}">
                <a16:creationId xmlns:a16="http://schemas.microsoft.com/office/drawing/2014/main" id="{74293B9B-E7C0-4839-B9A9-B53779D451F6}"/>
              </a:ext>
            </a:extLst>
          </p:cNvPr>
          <p:cNvSpPr>
            <a:spLocks noGrp="1" noChangeArrowheads="1"/>
          </p:cNvSpPr>
          <p:nvPr>
            <p:ph type="dt" sz="half" idx="10"/>
          </p:nvPr>
        </p:nvSpPr>
        <p:spPr>
          <a:ln/>
        </p:spPr>
        <p:txBody>
          <a:bodyPr/>
          <a:lstStyle>
            <a:lvl1pPr>
              <a:defRPr/>
            </a:lvl1pPr>
          </a:lstStyle>
          <a:p>
            <a:pPr>
              <a:defRPr/>
            </a:pPr>
            <a:fld id="{EA371C77-47B0-472C-8666-E3951571B9F8}" type="datetime1">
              <a:rPr lang="nl-NL"/>
              <a:pPr>
                <a:defRPr/>
              </a:pPr>
              <a:t>5-10-2017</a:t>
            </a:fld>
            <a:endParaRPr lang="nl-NL"/>
          </a:p>
        </p:txBody>
      </p:sp>
      <p:sp>
        <p:nvSpPr>
          <p:cNvPr id="6" name="Rectangle 9">
            <a:extLst>
              <a:ext uri="{FF2B5EF4-FFF2-40B4-BE49-F238E27FC236}">
                <a16:creationId xmlns:a16="http://schemas.microsoft.com/office/drawing/2014/main" id="{1E62E5FD-F0A3-459A-AAF1-22E06A182CDD}"/>
              </a:ext>
            </a:extLst>
          </p:cNvPr>
          <p:cNvSpPr>
            <a:spLocks noGrp="1" noChangeArrowheads="1"/>
          </p:cNvSpPr>
          <p:nvPr>
            <p:ph type="sldNum" sz="quarter" idx="11"/>
          </p:nvPr>
        </p:nvSpPr>
        <p:spPr>
          <a:ln/>
        </p:spPr>
        <p:txBody>
          <a:bodyPr/>
          <a:lstStyle>
            <a:lvl1pPr>
              <a:defRPr/>
            </a:lvl1pPr>
          </a:lstStyle>
          <a:p>
            <a:fld id="{5744B312-5003-4CE6-B0EC-E5FC17D7DFD6}" type="slidenum">
              <a:rPr lang="nl-NL" altLang="nl-NL"/>
              <a:pPr/>
              <a:t>‹nr.›</a:t>
            </a:fld>
            <a:endParaRPr lang="nl-NL" altLang="nl-NL"/>
          </a:p>
        </p:txBody>
      </p:sp>
    </p:spTree>
    <p:extLst>
      <p:ext uri="{BB962C8B-B14F-4D97-AF65-F5344CB8AC3E}">
        <p14:creationId xmlns:p14="http://schemas.microsoft.com/office/powerpoint/2010/main" val="2507167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Titelstijl van model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8">
            <a:extLst>
              <a:ext uri="{FF2B5EF4-FFF2-40B4-BE49-F238E27FC236}">
                <a16:creationId xmlns:a16="http://schemas.microsoft.com/office/drawing/2014/main" id="{062C6BB5-852F-4B84-A1A6-4BBD4DEA66DA}"/>
              </a:ext>
            </a:extLst>
          </p:cNvPr>
          <p:cNvSpPr>
            <a:spLocks noGrp="1" noChangeArrowheads="1"/>
          </p:cNvSpPr>
          <p:nvPr>
            <p:ph type="dt" sz="half" idx="10"/>
          </p:nvPr>
        </p:nvSpPr>
        <p:spPr>
          <a:ln/>
        </p:spPr>
        <p:txBody>
          <a:bodyPr/>
          <a:lstStyle>
            <a:lvl1pPr>
              <a:defRPr/>
            </a:lvl1pPr>
          </a:lstStyle>
          <a:p>
            <a:pPr>
              <a:defRPr/>
            </a:pPr>
            <a:fld id="{F9FC6A13-0C52-4FF6-9B4A-6C4C344C6706}" type="datetime1">
              <a:rPr lang="nl-NL"/>
              <a:pPr>
                <a:defRPr/>
              </a:pPr>
              <a:t>5-10-2017</a:t>
            </a:fld>
            <a:endParaRPr lang="nl-NL"/>
          </a:p>
        </p:txBody>
      </p:sp>
      <p:sp>
        <p:nvSpPr>
          <p:cNvPr id="8" name="Rectangle 9">
            <a:extLst>
              <a:ext uri="{FF2B5EF4-FFF2-40B4-BE49-F238E27FC236}">
                <a16:creationId xmlns:a16="http://schemas.microsoft.com/office/drawing/2014/main" id="{D5E96DD0-8A70-42C0-8EC4-9FEA9743365E}"/>
              </a:ext>
            </a:extLst>
          </p:cNvPr>
          <p:cNvSpPr>
            <a:spLocks noGrp="1" noChangeArrowheads="1"/>
          </p:cNvSpPr>
          <p:nvPr>
            <p:ph type="sldNum" sz="quarter" idx="11"/>
          </p:nvPr>
        </p:nvSpPr>
        <p:spPr>
          <a:ln/>
        </p:spPr>
        <p:txBody>
          <a:bodyPr/>
          <a:lstStyle>
            <a:lvl1pPr>
              <a:defRPr/>
            </a:lvl1pPr>
          </a:lstStyle>
          <a:p>
            <a:fld id="{EDBE7D4B-FAE7-453E-9BF1-B29B99F62468}" type="slidenum">
              <a:rPr lang="nl-NL" altLang="nl-NL"/>
              <a:pPr/>
              <a:t>‹nr.›</a:t>
            </a:fld>
            <a:endParaRPr lang="nl-NL" altLang="nl-NL"/>
          </a:p>
        </p:txBody>
      </p:sp>
    </p:spTree>
    <p:extLst>
      <p:ext uri="{BB962C8B-B14F-4D97-AF65-F5344CB8AC3E}">
        <p14:creationId xmlns:p14="http://schemas.microsoft.com/office/powerpoint/2010/main" val="1306556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Rectangle 8">
            <a:extLst>
              <a:ext uri="{FF2B5EF4-FFF2-40B4-BE49-F238E27FC236}">
                <a16:creationId xmlns:a16="http://schemas.microsoft.com/office/drawing/2014/main" id="{B954E6A7-C52E-48F0-8B69-16EC2DE7027B}"/>
              </a:ext>
            </a:extLst>
          </p:cNvPr>
          <p:cNvSpPr>
            <a:spLocks noGrp="1" noChangeArrowheads="1"/>
          </p:cNvSpPr>
          <p:nvPr>
            <p:ph type="dt" sz="half" idx="10"/>
          </p:nvPr>
        </p:nvSpPr>
        <p:spPr>
          <a:ln/>
        </p:spPr>
        <p:txBody>
          <a:bodyPr/>
          <a:lstStyle>
            <a:lvl1pPr>
              <a:defRPr/>
            </a:lvl1pPr>
          </a:lstStyle>
          <a:p>
            <a:pPr>
              <a:defRPr/>
            </a:pPr>
            <a:fld id="{EF2F3E36-C192-44BE-849F-D5ED40322030}" type="datetime1">
              <a:rPr lang="nl-NL"/>
              <a:pPr>
                <a:defRPr/>
              </a:pPr>
              <a:t>5-10-2017</a:t>
            </a:fld>
            <a:endParaRPr lang="nl-NL"/>
          </a:p>
        </p:txBody>
      </p:sp>
      <p:sp>
        <p:nvSpPr>
          <p:cNvPr id="4" name="Rectangle 9">
            <a:extLst>
              <a:ext uri="{FF2B5EF4-FFF2-40B4-BE49-F238E27FC236}">
                <a16:creationId xmlns:a16="http://schemas.microsoft.com/office/drawing/2014/main" id="{8F7452C0-F64B-4B41-BB2F-FEE112159791}"/>
              </a:ext>
            </a:extLst>
          </p:cNvPr>
          <p:cNvSpPr>
            <a:spLocks noGrp="1" noChangeArrowheads="1"/>
          </p:cNvSpPr>
          <p:nvPr>
            <p:ph type="sldNum" sz="quarter" idx="11"/>
          </p:nvPr>
        </p:nvSpPr>
        <p:spPr>
          <a:ln/>
        </p:spPr>
        <p:txBody>
          <a:bodyPr/>
          <a:lstStyle>
            <a:lvl1pPr>
              <a:defRPr/>
            </a:lvl1pPr>
          </a:lstStyle>
          <a:p>
            <a:fld id="{ECA134C6-6823-4E3B-BE15-DB7AF9711787}" type="slidenum">
              <a:rPr lang="nl-NL" altLang="nl-NL"/>
              <a:pPr/>
              <a:t>‹nr.›</a:t>
            </a:fld>
            <a:endParaRPr lang="nl-NL" altLang="nl-NL"/>
          </a:p>
        </p:txBody>
      </p:sp>
    </p:spTree>
    <p:extLst>
      <p:ext uri="{BB962C8B-B14F-4D97-AF65-F5344CB8AC3E}">
        <p14:creationId xmlns:p14="http://schemas.microsoft.com/office/powerpoint/2010/main" val="2882648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73CF875E-3052-4F76-8B6D-427C2B2CCD27}"/>
              </a:ext>
            </a:extLst>
          </p:cNvPr>
          <p:cNvSpPr>
            <a:spLocks noGrp="1" noChangeArrowheads="1"/>
          </p:cNvSpPr>
          <p:nvPr>
            <p:ph type="dt" sz="half" idx="10"/>
          </p:nvPr>
        </p:nvSpPr>
        <p:spPr>
          <a:ln/>
        </p:spPr>
        <p:txBody>
          <a:bodyPr/>
          <a:lstStyle>
            <a:lvl1pPr>
              <a:defRPr/>
            </a:lvl1pPr>
          </a:lstStyle>
          <a:p>
            <a:pPr>
              <a:defRPr/>
            </a:pPr>
            <a:fld id="{1D1A37CE-817B-4C76-B485-938F0708DB55}" type="datetime1">
              <a:rPr lang="nl-NL"/>
              <a:pPr>
                <a:defRPr/>
              </a:pPr>
              <a:t>5-10-2017</a:t>
            </a:fld>
            <a:endParaRPr lang="nl-NL"/>
          </a:p>
        </p:txBody>
      </p:sp>
      <p:sp>
        <p:nvSpPr>
          <p:cNvPr id="3" name="Rectangle 9">
            <a:extLst>
              <a:ext uri="{FF2B5EF4-FFF2-40B4-BE49-F238E27FC236}">
                <a16:creationId xmlns:a16="http://schemas.microsoft.com/office/drawing/2014/main" id="{4E2E8CC8-9A14-49A8-BCB5-5049F10DE62F}"/>
              </a:ext>
            </a:extLst>
          </p:cNvPr>
          <p:cNvSpPr>
            <a:spLocks noGrp="1" noChangeArrowheads="1"/>
          </p:cNvSpPr>
          <p:nvPr>
            <p:ph type="sldNum" sz="quarter" idx="11"/>
          </p:nvPr>
        </p:nvSpPr>
        <p:spPr>
          <a:ln/>
        </p:spPr>
        <p:txBody>
          <a:bodyPr/>
          <a:lstStyle>
            <a:lvl1pPr>
              <a:defRPr/>
            </a:lvl1pPr>
          </a:lstStyle>
          <a:p>
            <a:fld id="{F90B5A30-6008-401C-8C62-0FB957B3AA4A}" type="slidenum">
              <a:rPr lang="nl-NL" altLang="nl-NL"/>
              <a:pPr/>
              <a:t>‹nr.›</a:t>
            </a:fld>
            <a:endParaRPr lang="nl-NL" altLang="nl-NL"/>
          </a:p>
        </p:txBody>
      </p:sp>
    </p:spTree>
    <p:extLst>
      <p:ext uri="{BB962C8B-B14F-4D97-AF65-F5344CB8AC3E}">
        <p14:creationId xmlns:p14="http://schemas.microsoft.com/office/powerpoint/2010/main" val="42665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Titelstijl van model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Rectangle 8">
            <a:extLst>
              <a:ext uri="{FF2B5EF4-FFF2-40B4-BE49-F238E27FC236}">
                <a16:creationId xmlns:a16="http://schemas.microsoft.com/office/drawing/2014/main" id="{E99C86B5-F504-46F7-B496-67545D642483}"/>
              </a:ext>
            </a:extLst>
          </p:cNvPr>
          <p:cNvSpPr>
            <a:spLocks noGrp="1" noChangeArrowheads="1"/>
          </p:cNvSpPr>
          <p:nvPr>
            <p:ph type="dt" sz="half" idx="10"/>
          </p:nvPr>
        </p:nvSpPr>
        <p:spPr>
          <a:ln/>
        </p:spPr>
        <p:txBody>
          <a:bodyPr/>
          <a:lstStyle>
            <a:lvl1pPr>
              <a:defRPr/>
            </a:lvl1pPr>
          </a:lstStyle>
          <a:p>
            <a:pPr>
              <a:defRPr/>
            </a:pPr>
            <a:fld id="{8EAB590E-CCAC-4BCF-B45B-83CFBB914536}" type="datetime1">
              <a:rPr lang="nl-NL"/>
              <a:pPr>
                <a:defRPr/>
              </a:pPr>
              <a:t>5-10-2017</a:t>
            </a:fld>
            <a:endParaRPr lang="nl-NL"/>
          </a:p>
        </p:txBody>
      </p:sp>
      <p:sp>
        <p:nvSpPr>
          <p:cNvPr id="6" name="Rectangle 9">
            <a:extLst>
              <a:ext uri="{FF2B5EF4-FFF2-40B4-BE49-F238E27FC236}">
                <a16:creationId xmlns:a16="http://schemas.microsoft.com/office/drawing/2014/main" id="{67579E95-FEB7-447D-9F11-51C387DB73A8}"/>
              </a:ext>
            </a:extLst>
          </p:cNvPr>
          <p:cNvSpPr>
            <a:spLocks noGrp="1" noChangeArrowheads="1"/>
          </p:cNvSpPr>
          <p:nvPr>
            <p:ph type="sldNum" sz="quarter" idx="11"/>
          </p:nvPr>
        </p:nvSpPr>
        <p:spPr>
          <a:ln/>
        </p:spPr>
        <p:txBody>
          <a:bodyPr/>
          <a:lstStyle>
            <a:lvl1pPr>
              <a:defRPr/>
            </a:lvl1pPr>
          </a:lstStyle>
          <a:p>
            <a:fld id="{7FF29876-DCC1-4041-A6D5-C900EDD878BC}" type="slidenum">
              <a:rPr lang="nl-NL" altLang="nl-NL"/>
              <a:pPr/>
              <a:t>‹nr.›</a:t>
            </a:fld>
            <a:endParaRPr lang="nl-NL" altLang="nl-NL"/>
          </a:p>
        </p:txBody>
      </p:sp>
    </p:spTree>
    <p:extLst>
      <p:ext uri="{BB962C8B-B14F-4D97-AF65-F5344CB8AC3E}">
        <p14:creationId xmlns:p14="http://schemas.microsoft.com/office/powerpoint/2010/main" val="1471229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Titelstijl van model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Rectangle 8">
            <a:extLst>
              <a:ext uri="{FF2B5EF4-FFF2-40B4-BE49-F238E27FC236}">
                <a16:creationId xmlns:a16="http://schemas.microsoft.com/office/drawing/2014/main" id="{31B4815A-327E-4C67-BBB9-B66D26F8AC9F}"/>
              </a:ext>
            </a:extLst>
          </p:cNvPr>
          <p:cNvSpPr>
            <a:spLocks noGrp="1" noChangeArrowheads="1"/>
          </p:cNvSpPr>
          <p:nvPr>
            <p:ph type="dt" sz="half" idx="10"/>
          </p:nvPr>
        </p:nvSpPr>
        <p:spPr>
          <a:ln/>
        </p:spPr>
        <p:txBody>
          <a:bodyPr/>
          <a:lstStyle>
            <a:lvl1pPr>
              <a:defRPr/>
            </a:lvl1pPr>
          </a:lstStyle>
          <a:p>
            <a:pPr>
              <a:defRPr/>
            </a:pPr>
            <a:fld id="{A44C29E4-AC03-4069-A3D7-C4ACA1FB9AAA}" type="datetime1">
              <a:rPr lang="nl-NL"/>
              <a:pPr>
                <a:defRPr/>
              </a:pPr>
              <a:t>5-10-2017</a:t>
            </a:fld>
            <a:endParaRPr lang="nl-NL"/>
          </a:p>
        </p:txBody>
      </p:sp>
      <p:sp>
        <p:nvSpPr>
          <p:cNvPr id="6" name="Rectangle 9">
            <a:extLst>
              <a:ext uri="{FF2B5EF4-FFF2-40B4-BE49-F238E27FC236}">
                <a16:creationId xmlns:a16="http://schemas.microsoft.com/office/drawing/2014/main" id="{AC1F85A6-99FB-4E5C-94EE-29EFAB2593D4}"/>
              </a:ext>
            </a:extLst>
          </p:cNvPr>
          <p:cNvSpPr>
            <a:spLocks noGrp="1" noChangeArrowheads="1"/>
          </p:cNvSpPr>
          <p:nvPr>
            <p:ph type="sldNum" sz="quarter" idx="11"/>
          </p:nvPr>
        </p:nvSpPr>
        <p:spPr>
          <a:ln/>
        </p:spPr>
        <p:txBody>
          <a:bodyPr/>
          <a:lstStyle>
            <a:lvl1pPr>
              <a:defRPr/>
            </a:lvl1pPr>
          </a:lstStyle>
          <a:p>
            <a:fld id="{11661DC0-B8DE-406E-8343-7F6ADCE0B58F}" type="slidenum">
              <a:rPr lang="nl-NL" altLang="nl-NL"/>
              <a:pPr/>
              <a:t>‹nr.›</a:t>
            </a:fld>
            <a:endParaRPr lang="nl-NL" altLang="nl-NL"/>
          </a:p>
        </p:txBody>
      </p:sp>
    </p:spTree>
    <p:extLst>
      <p:ext uri="{BB962C8B-B14F-4D97-AF65-F5344CB8AC3E}">
        <p14:creationId xmlns:p14="http://schemas.microsoft.com/office/powerpoint/2010/main" val="3870770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DDE27A1-F843-40B8-AEE2-0950E85129D7}"/>
              </a:ext>
            </a:extLst>
          </p:cNvPr>
          <p:cNvSpPr>
            <a:spLocks noGrp="1" noChangeArrowheads="1"/>
          </p:cNvSpPr>
          <p:nvPr>
            <p:ph type="title"/>
          </p:nvPr>
        </p:nvSpPr>
        <p:spPr bwMode="auto">
          <a:xfrm>
            <a:off x="1692275" y="981075"/>
            <a:ext cx="69945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a:t>Kop</a:t>
            </a:r>
          </a:p>
        </p:txBody>
      </p:sp>
      <p:sp>
        <p:nvSpPr>
          <p:cNvPr id="1027" name="Rectangle 3">
            <a:extLst>
              <a:ext uri="{FF2B5EF4-FFF2-40B4-BE49-F238E27FC236}">
                <a16:creationId xmlns:a16="http://schemas.microsoft.com/office/drawing/2014/main" id="{F89FCF68-A714-4B67-9349-F954084849E4}"/>
              </a:ext>
            </a:extLst>
          </p:cNvPr>
          <p:cNvSpPr>
            <a:spLocks noGrp="1" noChangeArrowheads="1"/>
          </p:cNvSpPr>
          <p:nvPr>
            <p:ph type="body" idx="1"/>
          </p:nvPr>
        </p:nvSpPr>
        <p:spPr bwMode="auto">
          <a:xfrm>
            <a:off x="1692275" y="2133600"/>
            <a:ext cx="6994525"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1032" name="Rectangle 8">
            <a:extLst>
              <a:ext uri="{FF2B5EF4-FFF2-40B4-BE49-F238E27FC236}">
                <a16:creationId xmlns:a16="http://schemas.microsoft.com/office/drawing/2014/main" id="{84D632A8-B631-42BB-BB53-68033F84F266}"/>
              </a:ext>
            </a:extLst>
          </p:cNvPr>
          <p:cNvSpPr>
            <a:spLocks noGrp="1" noChangeArrowheads="1"/>
          </p:cNvSpPr>
          <p:nvPr>
            <p:ph type="dt" sz="half" idx="2"/>
          </p:nvPr>
        </p:nvSpPr>
        <p:spPr bwMode="auto">
          <a:xfrm>
            <a:off x="457200" y="6389688"/>
            <a:ext cx="10906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08080"/>
                </a:solidFill>
                <a:latin typeface="Arial" charset="0"/>
                <a:ea typeface="ＭＳ Ｐゴシック" pitchFamily="-112" charset="-128"/>
              </a:defRPr>
            </a:lvl1pPr>
          </a:lstStyle>
          <a:p>
            <a:pPr>
              <a:defRPr/>
            </a:pPr>
            <a:fld id="{4E937DA4-FF28-49AF-947E-337BADE3A984}" type="datetime1">
              <a:rPr lang="nl-NL"/>
              <a:pPr>
                <a:defRPr/>
              </a:pPr>
              <a:t>5-10-2017</a:t>
            </a:fld>
            <a:endParaRPr lang="nl-NL"/>
          </a:p>
        </p:txBody>
      </p:sp>
      <p:sp>
        <p:nvSpPr>
          <p:cNvPr id="1033" name="Rectangle 9">
            <a:extLst>
              <a:ext uri="{FF2B5EF4-FFF2-40B4-BE49-F238E27FC236}">
                <a16:creationId xmlns:a16="http://schemas.microsoft.com/office/drawing/2014/main" id="{6B06B61C-6F90-4BC8-BBC5-522CD15D3317}"/>
              </a:ext>
            </a:extLst>
          </p:cNvPr>
          <p:cNvSpPr>
            <a:spLocks noGrp="1" noChangeArrowheads="1"/>
          </p:cNvSpPr>
          <p:nvPr>
            <p:ph type="sldNum" sz="quarter" idx="4"/>
          </p:nvPr>
        </p:nvSpPr>
        <p:spPr bwMode="auto">
          <a:xfrm>
            <a:off x="1619250" y="6381750"/>
            <a:ext cx="10541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08080"/>
                </a:solidFill>
              </a:defRPr>
            </a:lvl1pPr>
          </a:lstStyle>
          <a:p>
            <a:fld id="{D09618AD-3BB7-4580-8B56-90FA6027FCC6}" type="slidenum">
              <a:rPr lang="nl-NL" altLang="nl-NL"/>
              <a:pPr/>
              <a:t>‹nr.›</a:t>
            </a:fld>
            <a:endParaRPr lang="nl-NL" altLang="nl-NL"/>
          </a:p>
        </p:txBody>
      </p:sp>
    </p:spTree>
  </p:cSld>
  <p:clrMap bg1="lt1" tx1="dk1" bg2="lt2" tx2="dk2" accent1="accent1" accent2="accent2" accent3="accent3" accent4="accent4" accent5="accent5" accent6="accent6" hlink="hlink" folHlink="folHlink"/>
  <p:sldLayoutIdLst>
    <p:sldLayoutId id="2147483894"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 id="2147483893" r:id="rId12"/>
  </p:sldLayoutIdLst>
  <p:hf sldNum="0" hdr="0" ftr="0" dt="0"/>
  <p:txStyles>
    <p:titleStyle>
      <a:lvl1pPr algn="l" rtl="0" eaLnBrk="0" fontAlgn="base" hangingPunct="0">
        <a:spcBef>
          <a:spcPct val="0"/>
        </a:spcBef>
        <a:spcAft>
          <a:spcPct val="0"/>
        </a:spcAft>
        <a:defRPr sz="3600" b="1">
          <a:solidFill>
            <a:schemeClr val="accent2"/>
          </a:solidFill>
          <a:latin typeface="+mj-lt"/>
          <a:ea typeface="ＭＳ Ｐゴシック" pitchFamily="-112" charset="-128"/>
          <a:cs typeface="ＭＳ Ｐゴシック" pitchFamily="-112" charset="-128"/>
        </a:defRPr>
      </a:lvl1pPr>
      <a:lvl2pPr algn="l" rtl="0" eaLnBrk="0" fontAlgn="base" hangingPunct="0">
        <a:spcBef>
          <a:spcPct val="0"/>
        </a:spcBef>
        <a:spcAft>
          <a:spcPct val="0"/>
        </a:spcAft>
        <a:defRPr sz="3600" b="1">
          <a:solidFill>
            <a:schemeClr val="accent2"/>
          </a:solidFill>
          <a:latin typeface="Arial" pitchFamily="-112" charset="0"/>
          <a:ea typeface="ＭＳ Ｐゴシック" pitchFamily="-112" charset="-128"/>
          <a:cs typeface="ＭＳ Ｐゴシック" pitchFamily="-112" charset="-128"/>
        </a:defRPr>
      </a:lvl2pPr>
      <a:lvl3pPr algn="l" rtl="0" eaLnBrk="0" fontAlgn="base" hangingPunct="0">
        <a:spcBef>
          <a:spcPct val="0"/>
        </a:spcBef>
        <a:spcAft>
          <a:spcPct val="0"/>
        </a:spcAft>
        <a:defRPr sz="3600" b="1">
          <a:solidFill>
            <a:schemeClr val="accent2"/>
          </a:solidFill>
          <a:latin typeface="Arial" pitchFamily="-112" charset="0"/>
          <a:ea typeface="ＭＳ Ｐゴシック" pitchFamily="-112" charset="-128"/>
          <a:cs typeface="ＭＳ Ｐゴシック" pitchFamily="-112" charset="-128"/>
        </a:defRPr>
      </a:lvl3pPr>
      <a:lvl4pPr algn="l" rtl="0" eaLnBrk="0" fontAlgn="base" hangingPunct="0">
        <a:spcBef>
          <a:spcPct val="0"/>
        </a:spcBef>
        <a:spcAft>
          <a:spcPct val="0"/>
        </a:spcAft>
        <a:defRPr sz="3600" b="1">
          <a:solidFill>
            <a:schemeClr val="accent2"/>
          </a:solidFill>
          <a:latin typeface="Arial" pitchFamily="-112" charset="0"/>
          <a:ea typeface="ＭＳ Ｐゴシック" pitchFamily="-112" charset="-128"/>
          <a:cs typeface="ＭＳ Ｐゴシック" pitchFamily="-112" charset="-128"/>
        </a:defRPr>
      </a:lvl4pPr>
      <a:lvl5pPr algn="l" rtl="0" eaLnBrk="0" fontAlgn="base" hangingPunct="0">
        <a:spcBef>
          <a:spcPct val="0"/>
        </a:spcBef>
        <a:spcAft>
          <a:spcPct val="0"/>
        </a:spcAft>
        <a:defRPr sz="3600" b="1">
          <a:solidFill>
            <a:schemeClr val="accent2"/>
          </a:solidFill>
          <a:latin typeface="Arial" pitchFamily="-112" charset="0"/>
          <a:ea typeface="ＭＳ Ｐゴシック" pitchFamily="-112" charset="-128"/>
          <a:cs typeface="ＭＳ Ｐゴシック" pitchFamily="-112" charset="-128"/>
        </a:defRPr>
      </a:lvl5pPr>
      <a:lvl6pPr marL="457200" algn="l" rtl="0" fontAlgn="base">
        <a:spcBef>
          <a:spcPct val="0"/>
        </a:spcBef>
        <a:spcAft>
          <a:spcPct val="0"/>
        </a:spcAft>
        <a:defRPr sz="3600" b="1">
          <a:solidFill>
            <a:schemeClr val="folHlink"/>
          </a:solidFill>
          <a:latin typeface="Arial" pitchFamily="-112" charset="0"/>
        </a:defRPr>
      </a:lvl6pPr>
      <a:lvl7pPr marL="914400" algn="l" rtl="0" fontAlgn="base">
        <a:spcBef>
          <a:spcPct val="0"/>
        </a:spcBef>
        <a:spcAft>
          <a:spcPct val="0"/>
        </a:spcAft>
        <a:defRPr sz="3600" b="1">
          <a:solidFill>
            <a:schemeClr val="folHlink"/>
          </a:solidFill>
          <a:latin typeface="Arial" pitchFamily="-112" charset="0"/>
        </a:defRPr>
      </a:lvl7pPr>
      <a:lvl8pPr marL="1371600" algn="l" rtl="0" fontAlgn="base">
        <a:spcBef>
          <a:spcPct val="0"/>
        </a:spcBef>
        <a:spcAft>
          <a:spcPct val="0"/>
        </a:spcAft>
        <a:defRPr sz="3600" b="1">
          <a:solidFill>
            <a:schemeClr val="folHlink"/>
          </a:solidFill>
          <a:latin typeface="Arial" pitchFamily="-112" charset="0"/>
        </a:defRPr>
      </a:lvl8pPr>
      <a:lvl9pPr marL="1828800" algn="l" rtl="0" fontAlgn="base">
        <a:spcBef>
          <a:spcPct val="0"/>
        </a:spcBef>
        <a:spcAft>
          <a:spcPct val="0"/>
        </a:spcAft>
        <a:defRPr sz="3600" b="1">
          <a:solidFill>
            <a:schemeClr val="folHlink"/>
          </a:solidFill>
          <a:latin typeface="Arial" pitchFamily="-112"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har char="–"/>
        <a:defRPr sz="2800">
          <a:solidFill>
            <a:schemeClr val="bg1"/>
          </a:solidFill>
          <a:latin typeface="+mn-lt"/>
          <a:ea typeface="ＭＳ Ｐゴシック" pitchFamily="-112" charset="-128"/>
        </a:defRPr>
      </a:lvl2pPr>
      <a:lvl3pPr marL="1143000" indent="-228600" algn="l" rtl="0" eaLnBrk="0" fontAlgn="base" hangingPunct="0">
        <a:spcBef>
          <a:spcPct val="20000"/>
        </a:spcBef>
        <a:spcAft>
          <a:spcPct val="0"/>
        </a:spcAft>
        <a:buChar char="•"/>
        <a:defRPr sz="2400">
          <a:solidFill>
            <a:schemeClr val="bg1"/>
          </a:solidFill>
          <a:latin typeface="+mn-lt"/>
          <a:ea typeface="ＭＳ Ｐゴシック" pitchFamily="-112" charset="-128"/>
        </a:defRPr>
      </a:lvl3pPr>
      <a:lvl4pPr marL="1600200" indent="-228600" algn="l" rtl="0" eaLnBrk="0" fontAlgn="base" hangingPunct="0">
        <a:spcBef>
          <a:spcPct val="20000"/>
        </a:spcBef>
        <a:spcAft>
          <a:spcPct val="0"/>
        </a:spcAft>
        <a:buChar char="–"/>
        <a:defRPr sz="2000">
          <a:solidFill>
            <a:schemeClr val="bg1"/>
          </a:solidFill>
          <a:latin typeface="+mn-lt"/>
          <a:ea typeface="ＭＳ Ｐゴシック" pitchFamily="-112" charset="-128"/>
        </a:defRPr>
      </a:lvl4pPr>
      <a:lvl5pPr marL="2057400" indent="-228600" algn="l" rtl="0" eaLnBrk="0" fontAlgn="base" hangingPunct="0">
        <a:spcBef>
          <a:spcPct val="20000"/>
        </a:spcBef>
        <a:spcAft>
          <a:spcPct val="0"/>
        </a:spcAft>
        <a:buChar char="»"/>
        <a:defRPr sz="2000">
          <a:solidFill>
            <a:schemeClr val="bg1"/>
          </a:solidFill>
          <a:latin typeface="+mn-lt"/>
          <a:ea typeface="ＭＳ Ｐゴシック" pitchFamily="-112" charset="-128"/>
        </a:defRPr>
      </a:lvl5pPr>
      <a:lvl6pPr marL="2514600" indent="-228600" algn="l" rtl="0" fontAlgn="base">
        <a:spcBef>
          <a:spcPct val="20000"/>
        </a:spcBef>
        <a:spcAft>
          <a:spcPct val="0"/>
        </a:spcAft>
        <a:buChar char="»"/>
        <a:defRPr sz="2000">
          <a:solidFill>
            <a:schemeClr val="bg1"/>
          </a:solidFill>
          <a:latin typeface="+mn-lt"/>
          <a:ea typeface="ＭＳ Ｐゴシック" pitchFamily="-112" charset="-128"/>
        </a:defRPr>
      </a:lvl6pPr>
      <a:lvl7pPr marL="2971800" indent="-228600" algn="l" rtl="0" fontAlgn="base">
        <a:spcBef>
          <a:spcPct val="20000"/>
        </a:spcBef>
        <a:spcAft>
          <a:spcPct val="0"/>
        </a:spcAft>
        <a:buChar char="»"/>
        <a:defRPr sz="2000">
          <a:solidFill>
            <a:schemeClr val="bg1"/>
          </a:solidFill>
          <a:latin typeface="+mn-lt"/>
          <a:ea typeface="ＭＳ Ｐゴシック" pitchFamily="-112" charset="-128"/>
        </a:defRPr>
      </a:lvl7pPr>
      <a:lvl8pPr marL="3429000" indent="-228600" algn="l" rtl="0" fontAlgn="base">
        <a:spcBef>
          <a:spcPct val="20000"/>
        </a:spcBef>
        <a:spcAft>
          <a:spcPct val="0"/>
        </a:spcAft>
        <a:buChar char="»"/>
        <a:defRPr sz="2000">
          <a:solidFill>
            <a:schemeClr val="bg1"/>
          </a:solidFill>
          <a:latin typeface="+mn-lt"/>
          <a:ea typeface="ＭＳ Ｐゴシック" pitchFamily="-112" charset="-128"/>
        </a:defRPr>
      </a:lvl8pPr>
      <a:lvl9pPr marL="3886200" indent="-228600" algn="l" rtl="0" fontAlgn="base">
        <a:spcBef>
          <a:spcPct val="20000"/>
        </a:spcBef>
        <a:spcAft>
          <a:spcPct val="0"/>
        </a:spcAft>
        <a:buChar char="»"/>
        <a:defRPr sz="2000">
          <a:solidFill>
            <a:schemeClr val="bg1"/>
          </a:solidFill>
          <a:latin typeface="+mn-lt"/>
          <a:ea typeface="ＭＳ Ｐゴシック" pitchFamily="-112" charset="-128"/>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F6903F9-8E4B-47CF-A1BB-AE2AEF7C4A0B}"/>
              </a:ext>
            </a:extLst>
          </p:cNvPr>
          <p:cNvSpPr>
            <a:spLocks noGrp="1" noChangeArrowheads="1"/>
          </p:cNvSpPr>
          <p:nvPr>
            <p:ph type="ctrTitle"/>
          </p:nvPr>
        </p:nvSpPr>
        <p:spPr>
          <a:xfrm>
            <a:off x="2859088" y="2386013"/>
            <a:ext cx="6829425" cy="966787"/>
          </a:xfrm>
        </p:spPr>
        <p:txBody>
          <a:bodyPr/>
          <a:lstStyle/>
          <a:p>
            <a:pPr eaLnBrk="1" hangingPunct="1"/>
            <a:r>
              <a:rPr lang="nl-NL" altLang="nl-NL" sz="2800" dirty="0">
                <a:ea typeface="ＭＳ Ｐゴシック" panose="020B0600070205080204" pitchFamily="34" charset="-128"/>
              </a:rPr>
              <a:t>Studiedag Verslavingen</a:t>
            </a:r>
            <a:br>
              <a:rPr lang="nl-NL" altLang="nl-NL" sz="2800" dirty="0">
                <a:ea typeface="ＭＳ Ｐゴシック" panose="020B0600070205080204" pitchFamily="34" charset="-128"/>
              </a:rPr>
            </a:br>
            <a:r>
              <a:rPr lang="nl-NL" altLang="nl-NL" sz="1400" b="0" dirty="0">
                <a:ea typeface="ＭＳ Ｐゴシック" panose="020B0600070205080204" pitchFamily="34" charset="-128"/>
              </a:rPr>
              <a:t>Dordrecht, zaterdag 30 september 2017</a:t>
            </a:r>
            <a:endParaRPr lang="nl-NL" altLang="nl-NL" sz="2800" b="0" dirty="0">
              <a:ea typeface="ＭＳ Ｐゴシック" panose="020B0600070205080204" pitchFamily="34" charset="-128"/>
            </a:endParaRPr>
          </a:p>
        </p:txBody>
      </p:sp>
      <p:sp>
        <p:nvSpPr>
          <p:cNvPr id="3075" name="Rectangle 3">
            <a:extLst>
              <a:ext uri="{FF2B5EF4-FFF2-40B4-BE49-F238E27FC236}">
                <a16:creationId xmlns:a16="http://schemas.microsoft.com/office/drawing/2014/main" id="{B77413C7-A003-49BC-8612-187923050178}"/>
              </a:ext>
            </a:extLst>
          </p:cNvPr>
          <p:cNvSpPr>
            <a:spLocks noGrp="1" noChangeArrowheads="1"/>
          </p:cNvSpPr>
          <p:nvPr>
            <p:ph type="subTitle" idx="1"/>
          </p:nvPr>
        </p:nvSpPr>
        <p:spPr>
          <a:xfrm>
            <a:off x="2819400" y="2133600"/>
            <a:ext cx="5903913" cy="504825"/>
          </a:xfrm>
        </p:spPr>
        <p:txBody>
          <a:bodyPr/>
          <a:lstStyle/>
          <a:p>
            <a:pPr eaLnBrk="1" hangingPunct="1">
              <a:lnSpc>
                <a:spcPct val="90000"/>
              </a:lnSpc>
            </a:pPr>
            <a:r>
              <a:rPr lang="nl-NL" altLang="nl-NL" dirty="0">
                <a:ea typeface="ＭＳ Ｐゴシック" panose="020B0600070205080204" pitchFamily="34" charset="-128"/>
              </a:rPr>
              <a:t>Stichting Zegenend Helpen</a:t>
            </a:r>
          </a:p>
        </p:txBody>
      </p:sp>
      <p:sp>
        <p:nvSpPr>
          <p:cNvPr id="3076" name="Oval 4">
            <a:extLst>
              <a:ext uri="{FF2B5EF4-FFF2-40B4-BE49-F238E27FC236}">
                <a16:creationId xmlns:a16="http://schemas.microsoft.com/office/drawing/2014/main" id="{F2ABFF65-EF73-494A-B1BF-4C967B1786CB}"/>
              </a:ext>
            </a:extLst>
          </p:cNvPr>
          <p:cNvSpPr>
            <a:spLocks noChangeArrowheads="1"/>
          </p:cNvSpPr>
          <p:nvPr/>
        </p:nvSpPr>
        <p:spPr bwMode="auto">
          <a:xfrm>
            <a:off x="2819400" y="3352800"/>
            <a:ext cx="1295400" cy="1295400"/>
          </a:xfrm>
          <a:prstGeom prst="ellipse">
            <a:avLst/>
          </a:prstGeom>
          <a:solidFill>
            <a:srgbClr val="FFBE05"/>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Char char="•"/>
              <a:defRPr sz="3200">
                <a:solidFill>
                  <a:schemeClr val="bg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Char char="–"/>
              <a:defRPr sz="2800">
                <a:solidFill>
                  <a:schemeClr val="bg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Char char="•"/>
              <a:defRPr sz="2400">
                <a:solidFill>
                  <a:schemeClr val="bg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Char char="–"/>
              <a:defRPr sz="2000">
                <a:solidFill>
                  <a:schemeClr val="bg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Char char="»"/>
              <a:defRPr sz="20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nl-NL" altLang="nl-NL" sz="1600"/>
              <a:t>Frans</a:t>
            </a:r>
          </a:p>
          <a:p>
            <a:pPr algn="ctr" eaLnBrk="1" hangingPunct="1">
              <a:spcBef>
                <a:spcPct val="0"/>
              </a:spcBef>
              <a:buFontTx/>
              <a:buNone/>
            </a:pPr>
            <a:r>
              <a:rPr lang="nl-NL" altLang="nl-NL" sz="1600"/>
              <a:t>Koopmans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D9BC5DEA-41A8-43A9-92B3-EDD26ED2B31B}"/>
              </a:ext>
            </a:extLst>
          </p:cNvPr>
          <p:cNvSpPr>
            <a:spLocks noGrp="1" noChangeArrowheads="1"/>
          </p:cNvSpPr>
          <p:nvPr>
            <p:ph idx="1"/>
          </p:nvPr>
        </p:nvSpPr>
        <p:spPr/>
        <p:txBody>
          <a:bodyPr/>
          <a:lstStyle/>
          <a:p>
            <a:pPr marL="0" indent="0">
              <a:buFontTx/>
              <a:buNone/>
            </a:pPr>
            <a:r>
              <a:rPr lang="nl-NL" altLang="nl-NL" dirty="0">
                <a:ea typeface="ＭＳ Ｐゴシック" panose="020B0600070205080204" pitchFamily="34" charset="-128"/>
              </a:rPr>
              <a:t>Epidemiologische driehoek:</a:t>
            </a:r>
          </a:p>
          <a:p>
            <a:pPr marL="0" indent="0">
              <a:buFontTx/>
              <a:buNone/>
            </a:pPr>
            <a:r>
              <a:rPr lang="nl-NL" altLang="nl-NL" sz="2800" dirty="0">
                <a:ea typeface="ＭＳ Ｐゴシック" panose="020B0600070205080204" pitchFamily="34" charset="-128"/>
              </a:rPr>
              <a:t>	</a:t>
            </a:r>
          </a:p>
        </p:txBody>
      </p:sp>
      <p:pic>
        <p:nvPicPr>
          <p:cNvPr id="7172" name="Afbeelding 5" descr="http://ars.els-cdn.com/content/image/1-s2.0-S0306460300001295-gr1.jpg">
            <a:extLst>
              <a:ext uri="{FF2B5EF4-FFF2-40B4-BE49-F238E27FC236}">
                <a16:creationId xmlns:a16="http://schemas.microsoft.com/office/drawing/2014/main" id="{B4314EEA-07A8-4D92-AEF1-54BF8C050E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413" y="2995613"/>
            <a:ext cx="4537075"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139B04B4-B5FC-4AFF-9A79-7E7092A8069F}"/>
              </a:ext>
            </a:extLst>
          </p:cNvPr>
          <p:cNvSpPr>
            <a:spLocks noGrp="1" noChangeArrowheads="1"/>
          </p:cNvSpPr>
          <p:nvPr>
            <p:ph type="title"/>
          </p:nvPr>
        </p:nvSpPr>
        <p:spPr>
          <a:xfrm>
            <a:off x="1642468" y="928390"/>
            <a:ext cx="6994525" cy="1143000"/>
          </a:xfrm>
        </p:spPr>
        <p:txBody>
          <a:bodyPr/>
          <a:lstStyle/>
          <a:p>
            <a:pPr eaLnBrk="1" hangingPunct="1"/>
            <a:r>
              <a:rPr lang="nl-NL" sz="3500" dirty="0"/>
              <a:t>Verslaving: soorten, kenmerken</a:t>
            </a:r>
            <a:endParaRPr lang="nl-NL" altLang="nl-NL" sz="3500" dirty="0">
              <a:ea typeface="ＭＳ Ｐゴシック" panose="020B0600070205080204"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EED6DB3-3618-497F-BEAD-8DD5FD1B6206}"/>
              </a:ext>
            </a:extLst>
          </p:cNvPr>
          <p:cNvSpPr>
            <a:spLocks noGrp="1" noChangeArrowheads="1"/>
          </p:cNvSpPr>
          <p:nvPr>
            <p:ph type="title"/>
          </p:nvPr>
        </p:nvSpPr>
        <p:spPr>
          <a:xfrm>
            <a:off x="1642468" y="928390"/>
            <a:ext cx="6994525" cy="1143000"/>
          </a:xfrm>
        </p:spPr>
        <p:txBody>
          <a:bodyPr/>
          <a:lstStyle/>
          <a:p>
            <a:pPr eaLnBrk="1" hangingPunct="1"/>
            <a:r>
              <a:rPr lang="nl-NL" sz="3500" dirty="0"/>
              <a:t>Verslaving: soorten, kenmerken</a:t>
            </a:r>
            <a:endParaRPr lang="nl-NL" altLang="nl-NL" sz="3500" dirty="0">
              <a:ea typeface="ＭＳ Ｐゴシック" panose="020B0600070205080204" pitchFamily="34" charset="-128"/>
            </a:endParaRPr>
          </a:p>
        </p:txBody>
      </p:sp>
      <p:sp>
        <p:nvSpPr>
          <p:cNvPr id="5" name="Tijdelijke aanduiding voor inhoud 2">
            <a:extLst>
              <a:ext uri="{FF2B5EF4-FFF2-40B4-BE49-F238E27FC236}">
                <a16:creationId xmlns:a16="http://schemas.microsoft.com/office/drawing/2014/main" id="{52F76D85-DC41-4AA1-AE23-3DA9EF772A65}"/>
              </a:ext>
            </a:extLst>
          </p:cNvPr>
          <p:cNvSpPr>
            <a:spLocks noGrp="1"/>
          </p:cNvSpPr>
          <p:nvPr>
            <p:ph idx="1"/>
          </p:nvPr>
        </p:nvSpPr>
        <p:spPr>
          <a:xfrm>
            <a:off x="1692275" y="2133600"/>
            <a:ext cx="6994525" cy="3992563"/>
          </a:xfrm>
        </p:spPr>
        <p:txBody>
          <a:bodyPr/>
          <a:lstStyle/>
          <a:p>
            <a:r>
              <a:rPr lang="nl-NL" dirty="0"/>
              <a:t>Dominante verklaringsmodellen</a:t>
            </a:r>
          </a:p>
          <a:p>
            <a:pPr lvl="1"/>
            <a:r>
              <a:rPr lang="nl-NL" dirty="0"/>
              <a:t>Ziektemodel (DSM/ICD) </a:t>
            </a:r>
          </a:p>
          <a:p>
            <a:pPr lvl="1"/>
            <a:r>
              <a:rPr lang="nl-NL" dirty="0"/>
              <a:t>Keuzemodel </a:t>
            </a:r>
          </a:p>
          <a:p>
            <a:pPr marL="457200" lvl="1" indent="0">
              <a:buNone/>
            </a:pPr>
            <a:endParaRPr lang="nl-NL" dirty="0"/>
          </a:p>
          <a:p>
            <a:pPr lvl="1"/>
            <a:r>
              <a:rPr lang="nl-NL" dirty="0"/>
              <a:t>Existentieel (dislocatie) model</a:t>
            </a:r>
          </a:p>
          <a:p>
            <a:pPr lvl="1"/>
            <a:endParaRPr lang="nl-NL" dirty="0"/>
          </a:p>
          <a:p>
            <a:pPr lvl="1"/>
            <a:endParaRPr lang="nl-NL" dirty="0"/>
          </a:p>
        </p:txBody>
      </p:sp>
    </p:spTree>
    <p:extLst>
      <p:ext uri="{BB962C8B-B14F-4D97-AF65-F5344CB8AC3E}">
        <p14:creationId xmlns:p14="http://schemas.microsoft.com/office/powerpoint/2010/main" val="3320022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0C2DF900-8812-44BA-8E4F-1E8DD250EA57}"/>
              </a:ext>
            </a:extLst>
          </p:cNvPr>
          <p:cNvSpPr>
            <a:spLocks noGrp="1" noChangeArrowheads="1"/>
          </p:cNvSpPr>
          <p:nvPr>
            <p:ph type="title"/>
          </p:nvPr>
        </p:nvSpPr>
        <p:spPr>
          <a:xfrm>
            <a:off x="1642468" y="928390"/>
            <a:ext cx="6994525" cy="1143000"/>
          </a:xfrm>
        </p:spPr>
        <p:txBody>
          <a:bodyPr/>
          <a:lstStyle/>
          <a:p>
            <a:pPr eaLnBrk="1" hangingPunct="1"/>
            <a:r>
              <a:rPr lang="nl-NL" sz="3500" dirty="0"/>
              <a:t>Verslaving: soorten, kenmerken</a:t>
            </a:r>
            <a:endParaRPr lang="nl-NL" altLang="nl-NL" sz="3500" dirty="0">
              <a:ea typeface="ＭＳ Ｐゴシック" panose="020B0600070205080204" pitchFamily="34" charset="-128"/>
            </a:endParaRPr>
          </a:p>
        </p:txBody>
      </p:sp>
      <p:sp>
        <p:nvSpPr>
          <p:cNvPr id="5" name="Tijdelijke aanduiding voor inhoud 2">
            <a:extLst>
              <a:ext uri="{FF2B5EF4-FFF2-40B4-BE49-F238E27FC236}">
                <a16:creationId xmlns:a16="http://schemas.microsoft.com/office/drawing/2014/main" id="{E5BF8843-BE95-4C3C-AE56-299A30272E63}"/>
              </a:ext>
            </a:extLst>
          </p:cNvPr>
          <p:cNvSpPr>
            <a:spLocks noGrp="1"/>
          </p:cNvSpPr>
          <p:nvPr>
            <p:ph idx="1"/>
          </p:nvPr>
        </p:nvSpPr>
        <p:spPr>
          <a:xfrm>
            <a:off x="1692275" y="2133600"/>
            <a:ext cx="6994525" cy="3992563"/>
          </a:xfrm>
        </p:spPr>
        <p:txBody>
          <a:bodyPr/>
          <a:lstStyle/>
          <a:p>
            <a:r>
              <a:rPr lang="nl-NL" dirty="0"/>
              <a:t>Ziektemodel</a:t>
            </a:r>
          </a:p>
          <a:p>
            <a:pPr lvl="1"/>
            <a:r>
              <a:rPr lang="nl-NL" dirty="0"/>
              <a:t>Medicalisering</a:t>
            </a:r>
          </a:p>
          <a:p>
            <a:pPr lvl="1"/>
            <a:r>
              <a:rPr lang="nl-NL" dirty="0"/>
              <a:t>A-moralisering</a:t>
            </a:r>
          </a:p>
          <a:p>
            <a:pPr lvl="1"/>
            <a:r>
              <a:rPr lang="nl-NL" dirty="0"/>
              <a:t>Controleverlies</a:t>
            </a:r>
          </a:p>
          <a:p>
            <a:pPr lvl="1"/>
            <a:r>
              <a:rPr lang="nl-NL" dirty="0"/>
              <a:t>Mechanisch</a:t>
            </a:r>
          </a:p>
          <a:p>
            <a:pPr lvl="1"/>
            <a:r>
              <a:rPr lang="nl-NL" dirty="0"/>
              <a:t>Deterministisch/naturalistisch</a:t>
            </a:r>
          </a:p>
          <a:p>
            <a:pPr lvl="1"/>
            <a:r>
              <a:rPr lang="nl-NL" dirty="0"/>
              <a:t>Reductionistisch</a:t>
            </a:r>
          </a:p>
          <a:p>
            <a:pPr lvl="1"/>
            <a:endParaRPr lang="nl-NL" dirty="0"/>
          </a:p>
        </p:txBody>
      </p:sp>
    </p:spTree>
    <p:extLst>
      <p:ext uri="{BB962C8B-B14F-4D97-AF65-F5344CB8AC3E}">
        <p14:creationId xmlns:p14="http://schemas.microsoft.com/office/powerpoint/2010/main" val="1065504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E65C1E4-5ED2-4B2F-AFD6-A6BB2404CED5}"/>
              </a:ext>
            </a:extLst>
          </p:cNvPr>
          <p:cNvSpPr>
            <a:spLocks noGrp="1" noChangeArrowheads="1"/>
          </p:cNvSpPr>
          <p:nvPr>
            <p:ph type="title"/>
          </p:nvPr>
        </p:nvSpPr>
        <p:spPr>
          <a:xfrm>
            <a:off x="1642468" y="928390"/>
            <a:ext cx="6994525" cy="1143000"/>
          </a:xfrm>
        </p:spPr>
        <p:txBody>
          <a:bodyPr/>
          <a:lstStyle/>
          <a:p>
            <a:pPr eaLnBrk="1" hangingPunct="1"/>
            <a:r>
              <a:rPr lang="nl-NL" sz="3500" dirty="0"/>
              <a:t>Verslaving: soorten, kenmerken</a:t>
            </a:r>
            <a:endParaRPr lang="nl-NL" altLang="nl-NL" sz="3500" dirty="0">
              <a:ea typeface="ＭＳ Ｐゴシック" panose="020B0600070205080204" pitchFamily="34" charset="-128"/>
            </a:endParaRPr>
          </a:p>
        </p:txBody>
      </p:sp>
      <p:sp>
        <p:nvSpPr>
          <p:cNvPr id="5" name="Tijdelijke aanduiding voor inhoud 2">
            <a:extLst>
              <a:ext uri="{FF2B5EF4-FFF2-40B4-BE49-F238E27FC236}">
                <a16:creationId xmlns:a16="http://schemas.microsoft.com/office/drawing/2014/main" id="{8F18C593-CF0C-44B8-9B9D-47BB22FA9323}"/>
              </a:ext>
            </a:extLst>
          </p:cNvPr>
          <p:cNvSpPr>
            <a:spLocks noGrp="1"/>
          </p:cNvSpPr>
          <p:nvPr>
            <p:ph idx="1"/>
          </p:nvPr>
        </p:nvSpPr>
        <p:spPr>
          <a:xfrm>
            <a:off x="1692275" y="2133600"/>
            <a:ext cx="6994525" cy="3992563"/>
          </a:xfrm>
        </p:spPr>
        <p:txBody>
          <a:bodyPr/>
          <a:lstStyle/>
          <a:p>
            <a:r>
              <a:rPr lang="nl-NL" dirty="0"/>
              <a:t>Keuzemodel</a:t>
            </a:r>
          </a:p>
          <a:p>
            <a:pPr lvl="1"/>
            <a:r>
              <a:rPr lang="nl-NL" dirty="0"/>
              <a:t>Medische gevolgen staat niet gelijk aan ziekte </a:t>
            </a:r>
          </a:p>
          <a:p>
            <a:pPr lvl="1"/>
            <a:r>
              <a:rPr lang="nl-NL" dirty="0"/>
              <a:t>Druggebruik is primair moreel probleem</a:t>
            </a:r>
          </a:p>
          <a:p>
            <a:pPr lvl="1"/>
            <a:r>
              <a:rPr lang="nl-NL" dirty="0"/>
              <a:t>Verslaving is een keuze</a:t>
            </a:r>
          </a:p>
        </p:txBody>
      </p:sp>
    </p:spTree>
    <p:extLst>
      <p:ext uri="{BB962C8B-B14F-4D97-AF65-F5344CB8AC3E}">
        <p14:creationId xmlns:p14="http://schemas.microsoft.com/office/powerpoint/2010/main" val="4114312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F48E4768-D91B-440A-8F69-8C918E5A4C93}"/>
              </a:ext>
            </a:extLst>
          </p:cNvPr>
          <p:cNvSpPr>
            <a:spLocks noGrp="1" noChangeArrowheads="1"/>
          </p:cNvSpPr>
          <p:nvPr>
            <p:ph type="title"/>
          </p:nvPr>
        </p:nvSpPr>
        <p:spPr>
          <a:xfrm>
            <a:off x="1642468" y="928390"/>
            <a:ext cx="6994525" cy="1143000"/>
          </a:xfrm>
        </p:spPr>
        <p:txBody>
          <a:bodyPr/>
          <a:lstStyle/>
          <a:p>
            <a:pPr eaLnBrk="1" hangingPunct="1"/>
            <a:r>
              <a:rPr lang="nl-NL" sz="3500" dirty="0"/>
              <a:t>Verslaving: soorten, kenmerken</a:t>
            </a:r>
            <a:endParaRPr lang="nl-NL" altLang="nl-NL" sz="3500" dirty="0">
              <a:ea typeface="ＭＳ Ｐゴシック" panose="020B0600070205080204" pitchFamily="34" charset="-128"/>
            </a:endParaRPr>
          </a:p>
        </p:txBody>
      </p:sp>
      <p:sp>
        <p:nvSpPr>
          <p:cNvPr id="5" name="Tijdelijke aanduiding voor inhoud 2">
            <a:extLst>
              <a:ext uri="{FF2B5EF4-FFF2-40B4-BE49-F238E27FC236}">
                <a16:creationId xmlns:a16="http://schemas.microsoft.com/office/drawing/2014/main" id="{B4371EFD-093E-4B87-8E17-528CAA10B467}"/>
              </a:ext>
            </a:extLst>
          </p:cNvPr>
          <p:cNvSpPr>
            <a:spLocks noGrp="1"/>
          </p:cNvSpPr>
          <p:nvPr>
            <p:ph idx="1"/>
          </p:nvPr>
        </p:nvSpPr>
        <p:spPr>
          <a:xfrm>
            <a:off x="1692275" y="2133600"/>
            <a:ext cx="6994525" cy="3992563"/>
          </a:xfrm>
        </p:spPr>
        <p:txBody>
          <a:bodyPr/>
          <a:lstStyle/>
          <a:p>
            <a:r>
              <a:rPr lang="nl-NL" dirty="0"/>
              <a:t>Existentieel (dislocatie) model</a:t>
            </a:r>
          </a:p>
          <a:p>
            <a:pPr lvl="1"/>
            <a:r>
              <a:rPr lang="nl-NL" dirty="0"/>
              <a:t>‘Theologische stoornis’</a:t>
            </a:r>
          </a:p>
          <a:p>
            <a:pPr lvl="1"/>
            <a:r>
              <a:rPr lang="nl-NL" dirty="0" err="1"/>
              <a:t>Biopsychosociaalspiritueel</a:t>
            </a:r>
            <a:endParaRPr lang="nl-NL" dirty="0"/>
          </a:p>
          <a:p>
            <a:pPr lvl="1"/>
            <a:r>
              <a:rPr lang="nl-NL" dirty="0"/>
              <a:t>Erkenning van zondekarakter</a:t>
            </a:r>
          </a:p>
          <a:p>
            <a:pPr lvl="1"/>
            <a:r>
              <a:rPr lang="nl-NL" dirty="0"/>
              <a:t>Verdeelde wil/persoon</a:t>
            </a:r>
          </a:p>
          <a:p>
            <a:pPr lvl="1"/>
            <a:r>
              <a:rPr lang="nl-NL" dirty="0"/>
              <a:t>Noodzaak van genade</a:t>
            </a:r>
          </a:p>
          <a:p>
            <a:pPr lvl="1"/>
            <a:endParaRPr lang="nl-NL" dirty="0"/>
          </a:p>
        </p:txBody>
      </p:sp>
    </p:spTree>
    <p:extLst>
      <p:ext uri="{BB962C8B-B14F-4D97-AF65-F5344CB8AC3E}">
        <p14:creationId xmlns:p14="http://schemas.microsoft.com/office/powerpoint/2010/main" val="340755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94D7765-4953-4354-9BA8-EF372D0D1E2D}"/>
              </a:ext>
            </a:extLst>
          </p:cNvPr>
          <p:cNvSpPr>
            <a:spLocks noGrp="1" noChangeArrowheads="1"/>
          </p:cNvSpPr>
          <p:nvPr>
            <p:ph type="title"/>
          </p:nvPr>
        </p:nvSpPr>
        <p:spPr>
          <a:xfrm>
            <a:off x="1642468" y="928390"/>
            <a:ext cx="6994525" cy="1143000"/>
          </a:xfrm>
        </p:spPr>
        <p:txBody>
          <a:bodyPr/>
          <a:lstStyle/>
          <a:p>
            <a:pPr eaLnBrk="1" hangingPunct="1"/>
            <a:r>
              <a:rPr lang="nl-NL" sz="3500" dirty="0"/>
              <a:t>Verslaving: soorten, kenmerken</a:t>
            </a:r>
            <a:endParaRPr lang="nl-NL" altLang="nl-NL" sz="3500" dirty="0">
              <a:ea typeface="ＭＳ Ｐゴシック" panose="020B0600070205080204" pitchFamily="34" charset="-128"/>
            </a:endParaRPr>
          </a:p>
        </p:txBody>
      </p:sp>
      <p:sp>
        <p:nvSpPr>
          <p:cNvPr id="5" name="Tijdelijke aanduiding voor inhoud 2">
            <a:extLst>
              <a:ext uri="{FF2B5EF4-FFF2-40B4-BE49-F238E27FC236}">
                <a16:creationId xmlns:a16="http://schemas.microsoft.com/office/drawing/2014/main" id="{CD292C0E-5C05-46A9-B01B-9A5A78B3DEA5}"/>
              </a:ext>
            </a:extLst>
          </p:cNvPr>
          <p:cNvSpPr>
            <a:spLocks noGrp="1"/>
          </p:cNvSpPr>
          <p:nvPr>
            <p:ph idx="1"/>
          </p:nvPr>
        </p:nvSpPr>
        <p:spPr>
          <a:xfrm>
            <a:off x="1692275" y="2133600"/>
            <a:ext cx="6994525" cy="3992563"/>
          </a:xfrm>
        </p:spPr>
        <p:txBody>
          <a:bodyPr/>
          <a:lstStyle/>
          <a:p>
            <a:r>
              <a:rPr lang="nl-NL" dirty="0"/>
              <a:t>Risico- en beschermende factoren:</a:t>
            </a:r>
          </a:p>
          <a:p>
            <a:pPr lvl="1"/>
            <a:r>
              <a:rPr lang="nl-NL" sz="2400" dirty="0"/>
              <a:t>Maatschappij/sociale omgeving</a:t>
            </a:r>
          </a:p>
          <a:p>
            <a:pPr lvl="1"/>
            <a:r>
              <a:rPr lang="nl-NL" sz="2400" dirty="0"/>
              <a:t>Familieomgeving</a:t>
            </a:r>
          </a:p>
          <a:p>
            <a:pPr lvl="1"/>
            <a:r>
              <a:rPr lang="nl-NL" sz="2400" dirty="0"/>
              <a:t>Kwetsbaarheid</a:t>
            </a:r>
          </a:p>
          <a:p>
            <a:pPr lvl="1"/>
            <a:r>
              <a:rPr lang="nl-NL" sz="2400" dirty="0"/>
              <a:t>Karakter/persoonlijkheid</a:t>
            </a:r>
          </a:p>
          <a:p>
            <a:pPr lvl="1"/>
            <a:r>
              <a:rPr lang="nl-NL" sz="2400" dirty="0"/>
              <a:t>Volwassen problemen</a:t>
            </a:r>
          </a:p>
          <a:p>
            <a:pPr lvl="1"/>
            <a:r>
              <a:rPr lang="nl-NL" sz="2400" dirty="0"/>
              <a:t>Negatieve adolescentie</a:t>
            </a:r>
          </a:p>
          <a:p>
            <a:pPr lvl="1"/>
            <a:endParaRPr lang="nl-NL" dirty="0"/>
          </a:p>
        </p:txBody>
      </p:sp>
    </p:spTree>
    <p:extLst>
      <p:ext uri="{BB962C8B-B14F-4D97-AF65-F5344CB8AC3E}">
        <p14:creationId xmlns:p14="http://schemas.microsoft.com/office/powerpoint/2010/main" val="3763832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4C80EA8-6E05-4E97-A3EF-D31364BF3AD4}"/>
              </a:ext>
            </a:extLst>
          </p:cNvPr>
          <p:cNvSpPr>
            <a:spLocks noGrp="1" noChangeArrowheads="1"/>
          </p:cNvSpPr>
          <p:nvPr>
            <p:ph type="title"/>
          </p:nvPr>
        </p:nvSpPr>
        <p:spPr>
          <a:xfrm>
            <a:off x="1642468" y="928390"/>
            <a:ext cx="6994525" cy="1143000"/>
          </a:xfrm>
        </p:spPr>
        <p:txBody>
          <a:bodyPr/>
          <a:lstStyle/>
          <a:p>
            <a:pPr eaLnBrk="1" hangingPunct="1"/>
            <a:r>
              <a:rPr lang="nl-NL" sz="3500" dirty="0"/>
              <a:t>Verslaving: soorten, kenmerken</a:t>
            </a:r>
            <a:endParaRPr lang="nl-NL" altLang="nl-NL" sz="3500" dirty="0">
              <a:ea typeface="ＭＳ Ｐゴシック" panose="020B0600070205080204" pitchFamily="34" charset="-128"/>
            </a:endParaRPr>
          </a:p>
        </p:txBody>
      </p:sp>
      <p:sp>
        <p:nvSpPr>
          <p:cNvPr id="5" name="Tijdelijke aanduiding voor inhoud 2">
            <a:extLst>
              <a:ext uri="{FF2B5EF4-FFF2-40B4-BE49-F238E27FC236}">
                <a16:creationId xmlns:a16="http://schemas.microsoft.com/office/drawing/2014/main" id="{2297826E-C369-492E-93E5-4F15C6B8B0BD}"/>
              </a:ext>
            </a:extLst>
          </p:cNvPr>
          <p:cNvSpPr>
            <a:spLocks noGrp="1"/>
          </p:cNvSpPr>
          <p:nvPr>
            <p:ph idx="1"/>
          </p:nvPr>
        </p:nvSpPr>
        <p:spPr>
          <a:xfrm>
            <a:off x="1692275" y="2133600"/>
            <a:ext cx="6994525" cy="3992563"/>
          </a:xfrm>
        </p:spPr>
        <p:txBody>
          <a:bodyPr/>
          <a:lstStyle/>
          <a:p>
            <a:r>
              <a:rPr lang="nl-NL" dirty="0"/>
              <a:t>Gevolgen:</a:t>
            </a:r>
          </a:p>
          <a:p>
            <a:pPr lvl="1"/>
            <a:r>
              <a:rPr lang="nl-NL" dirty="0"/>
              <a:t>Sociaal</a:t>
            </a:r>
          </a:p>
          <a:p>
            <a:pPr lvl="1"/>
            <a:r>
              <a:rPr lang="nl-NL" dirty="0"/>
              <a:t>Biologisch</a:t>
            </a:r>
          </a:p>
          <a:p>
            <a:pPr lvl="1"/>
            <a:r>
              <a:rPr lang="nl-NL" dirty="0"/>
              <a:t>Psychologisch</a:t>
            </a:r>
          </a:p>
          <a:p>
            <a:pPr lvl="1"/>
            <a:r>
              <a:rPr lang="nl-NL" dirty="0"/>
              <a:t>Geestelijk</a:t>
            </a:r>
          </a:p>
        </p:txBody>
      </p:sp>
    </p:spTree>
    <p:extLst>
      <p:ext uri="{BB962C8B-B14F-4D97-AF65-F5344CB8AC3E}">
        <p14:creationId xmlns:p14="http://schemas.microsoft.com/office/powerpoint/2010/main" val="613305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F87A363-AA68-45E0-B056-9B58C1C9D3BF}"/>
              </a:ext>
            </a:extLst>
          </p:cNvPr>
          <p:cNvSpPr>
            <a:spLocks noGrp="1" noChangeArrowheads="1"/>
          </p:cNvSpPr>
          <p:nvPr>
            <p:ph type="title"/>
          </p:nvPr>
        </p:nvSpPr>
        <p:spPr>
          <a:xfrm>
            <a:off x="1642468" y="928390"/>
            <a:ext cx="6994525" cy="1143000"/>
          </a:xfrm>
        </p:spPr>
        <p:txBody>
          <a:bodyPr/>
          <a:lstStyle/>
          <a:p>
            <a:pPr eaLnBrk="1" hangingPunct="1"/>
            <a:r>
              <a:rPr lang="nl-NL" sz="3500" dirty="0"/>
              <a:t>Verslaving: soorten, kenmerken</a:t>
            </a:r>
            <a:endParaRPr lang="nl-NL" altLang="nl-NL" sz="3500" dirty="0">
              <a:ea typeface="ＭＳ Ｐゴシック" panose="020B0600070205080204" pitchFamily="34" charset="-128"/>
            </a:endParaRPr>
          </a:p>
        </p:txBody>
      </p:sp>
      <p:sp>
        <p:nvSpPr>
          <p:cNvPr id="5" name="Tijdelijke aanduiding voor inhoud 2">
            <a:extLst>
              <a:ext uri="{FF2B5EF4-FFF2-40B4-BE49-F238E27FC236}">
                <a16:creationId xmlns:a16="http://schemas.microsoft.com/office/drawing/2014/main" id="{DC935E80-143A-44C6-9C17-098FBCFFECB1}"/>
              </a:ext>
            </a:extLst>
          </p:cNvPr>
          <p:cNvSpPr>
            <a:spLocks noGrp="1"/>
          </p:cNvSpPr>
          <p:nvPr>
            <p:ph idx="1"/>
          </p:nvPr>
        </p:nvSpPr>
        <p:spPr>
          <a:xfrm>
            <a:off x="1692275" y="2133600"/>
            <a:ext cx="6994525" cy="3992563"/>
          </a:xfrm>
        </p:spPr>
        <p:txBody>
          <a:bodyPr/>
          <a:lstStyle/>
          <a:p>
            <a:r>
              <a:rPr lang="nl-NL" dirty="0"/>
              <a:t>Verslaving versterkt zichzelf (cirkels van </a:t>
            </a:r>
            <a:r>
              <a:rPr lang="nl-NL" dirty="0" err="1"/>
              <a:t>Van</a:t>
            </a:r>
            <a:r>
              <a:rPr lang="nl-NL" dirty="0"/>
              <a:t> Dijk)</a:t>
            </a:r>
          </a:p>
          <a:p>
            <a:r>
              <a:rPr lang="nl-NL" dirty="0"/>
              <a:t>Toevoegen:</a:t>
            </a:r>
          </a:p>
          <a:p>
            <a:pPr lvl="1"/>
            <a:r>
              <a:rPr lang="nl-NL" dirty="0"/>
              <a:t>Spiritueel</a:t>
            </a:r>
          </a:p>
          <a:p>
            <a:pPr lvl="1"/>
            <a:r>
              <a:rPr lang="nl-NL" dirty="0"/>
              <a:t>Omgeving</a:t>
            </a:r>
          </a:p>
        </p:txBody>
      </p:sp>
      <p:grpSp>
        <p:nvGrpSpPr>
          <p:cNvPr id="8" name="Groep 7">
            <a:extLst>
              <a:ext uri="{FF2B5EF4-FFF2-40B4-BE49-F238E27FC236}">
                <a16:creationId xmlns:a16="http://schemas.microsoft.com/office/drawing/2014/main" id="{B4F7B83C-5E87-4AC1-A49D-4D982B97E681}"/>
              </a:ext>
            </a:extLst>
          </p:cNvPr>
          <p:cNvGrpSpPr/>
          <p:nvPr/>
        </p:nvGrpSpPr>
        <p:grpSpPr>
          <a:xfrm>
            <a:off x="5004048" y="2780928"/>
            <a:ext cx="2877789" cy="2939170"/>
            <a:chOff x="5730451" y="2780928"/>
            <a:chExt cx="2877789" cy="2939170"/>
          </a:xfrm>
        </p:grpSpPr>
        <p:sp>
          <p:nvSpPr>
            <p:cNvPr id="7" name="Rechthoek 6">
              <a:extLst>
                <a:ext uri="{FF2B5EF4-FFF2-40B4-BE49-F238E27FC236}">
                  <a16:creationId xmlns:a16="http://schemas.microsoft.com/office/drawing/2014/main" id="{33E39281-12E5-4FEF-BC06-8D1F6F43DFC4}"/>
                </a:ext>
              </a:extLst>
            </p:cNvPr>
            <p:cNvSpPr/>
            <p:nvPr/>
          </p:nvSpPr>
          <p:spPr>
            <a:xfrm>
              <a:off x="5730451" y="2780928"/>
              <a:ext cx="2877789" cy="293917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nl-NL"/>
            </a:p>
          </p:txBody>
        </p:sp>
        <p:pic>
          <p:nvPicPr>
            <p:cNvPr id="1030" name="Picture 6" descr="https://www.alcoholhulp.be/static/img/cirkels-van-dijk-e.png">
              <a:extLst>
                <a:ext uri="{FF2B5EF4-FFF2-40B4-BE49-F238E27FC236}">
                  <a16:creationId xmlns:a16="http://schemas.microsoft.com/office/drawing/2014/main" id="{DB05553F-E3C1-4346-879D-96AFAAC552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9928" y="2860029"/>
              <a:ext cx="2818834" cy="281195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549200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A43319F-EAC7-4CB1-ABB5-99D1ED73EA2E}"/>
              </a:ext>
            </a:extLst>
          </p:cNvPr>
          <p:cNvSpPr>
            <a:spLocks noGrp="1" noChangeArrowheads="1"/>
          </p:cNvSpPr>
          <p:nvPr>
            <p:ph type="title"/>
          </p:nvPr>
        </p:nvSpPr>
        <p:spPr>
          <a:xfrm>
            <a:off x="1642468" y="928390"/>
            <a:ext cx="6994525" cy="1143000"/>
          </a:xfrm>
        </p:spPr>
        <p:txBody>
          <a:bodyPr/>
          <a:lstStyle/>
          <a:p>
            <a:pPr eaLnBrk="1" hangingPunct="1"/>
            <a:r>
              <a:rPr lang="nl-NL" sz="3500" dirty="0"/>
              <a:t>Verslaving: soorten, kenmerken</a:t>
            </a:r>
            <a:endParaRPr lang="nl-NL" altLang="nl-NL" sz="3500" dirty="0">
              <a:ea typeface="ＭＳ Ｐゴシック" panose="020B0600070205080204" pitchFamily="34" charset="-128"/>
            </a:endParaRPr>
          </a:p>
        </p:txBody>
      </p:sp>
      <p:sp>
        <p:nvSpPr>
          <p:cNvPr id="5" name="Tijdelijke aanduiding voor inhoud 2">
            <a:extLst>
              <a:ext uri="{FF2B5EF4-FFF2-40B4-BE49-F238E27FC236}">
                <a16:creationId xmlns:a16="http://schemas.microsoft.com/office/drawing/2014/main" id="{CE70B79F-F9DF-437C-B8AB-23940D4CAF2B}"/>
              </a:ext>
            </a:extLst>
          </p:cNvPr>
          <p:cNvSpPr>
            <a:spLocks noGrp="1"/>
          </p:cNvSpPr>
          <p:nvPr>
            <p:ph idx="1"/>
          </p:nvPr>
        </p:nvSpPr>
        <p:spPr>
          <a:xfrm>
            <a:off x="1692275" y="2133600"/>
            <a:ext cx="6994525" cy="3992563"/>
          </a:xfrm>
        </p:spPr>
        <p:txBody>
          <a:bodyPr/>
          <a:lstStyle/>
          <a:p>
            <a:r>
              <a:rPr lang="nl-NL" dirty="0"/>
              <a:t>Verslavingsgedrag:</a:t>
            </a:r>
          </a:p>
          <a:p>
            <a:pPr lvl="1"/>
            <a:r>
              <a:rPr lang="nl-NL" dirty="0"/>
              <a:t>Waarheid/leugen</a:t>
            </a:r>
          </a:p>
          <a:p>
            <a:pPr lvl="1"/>
            <a:r>
              <a:rPr lang="nl-NL" dirty="0"/>
              <a:t>Manipulatie</a:t>
            </a:r>
          </a:p>
          <a:p>
            <a:pPr lvl="1"/>
            <a:r>
              <a:rPr lang="nl-NL" dirty="0"/>
              <a:t>Slachtoffergedrag (vgl. TA)</a:t>
            </a:r>
          </a:p>
          <a:p>
            <a:pPr lvl="1"/>
            <a:r>
              <a:rPr lang="nl-NL" dirty="0"/>
              <a:t>Zelfgerichtheid</a:t>
            </a:r>
          </a:p>
          <a:p>
            <a:pPr lvl="1"/>
            <a:r>
              <a:rPr lang="nl-NL" dirty="0"/>
              <a:t>Magisch denken</a:t>
            </a:r>
          </a:p>
          <a:p>
            <a:pPr lvl="1"/>
            <a:r>
              <a:rPr lang="nl-NL" dirty="0"/>
              <a:t>Normvervaging</a:t>
            </a:r>
          </a:p>
        </p:txBody>
      </p:sp>
    </p:spTree>
    <p:extLst>
      <p:ext uri="{BB962C8B-B14F-4D97-AF65-F5344CB8AC3E}">
        <p14:creationId xmlns:p14="http://schemas.microsoft.com/office/powerpoint/2010/main" val="3752881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05FC888-1660-4AE8-AA43-20763A5CC199}"/>
              </a:ext>
            </a:extLst>
          </p:cNvPr>
          <p:cNvSpPr>
            <a:spLocks noGrp="1" noChangeArrowheads="1"/>
          </p:cNvSpPr>
          <p:nvPr>
            <p:ph type="title"/>
          </p:nvPr>
        </p:nvSpPr>
        <p:spPr>
          <a:xfrm>
            <a:off x="1642468" y="928390"/>
            <a:ext cx="6994525" cy="1143000"/>
          </a:xfrm>
        </p:spPr>
        <p:txBody>
          <a:bodyPr/>
          <a:lstStyle/>
          <a:p>
            <a:pPr eaLnBrk="1" hangingPunct="1"/>
            <a:r>
              <a:rPr lang="nl-NL" sz="3500" dirty="0"/>
              <a:t>Verslaving: soorten, kenmerken</a:t>
            </a:r>
            <a:endParaRPr lang="nl-NL" altLang="nl-NL" sz="3500" dirty="0">
              <a:ea typeface="ＭＳ Ｐゴシック" panose="020B0600070205080204" pitchFamily="34" charset="-128"/>
            </a:endParaRPr>
          </a:p>
        </p:txBody>
      </p:sp>
      <p:sp>
        <p:nvSpPr>
          <p:cNvPr id="5" name="Tijdelijke aanduiding voor inhoud 2">
            <a:extLst>
              <a:ext uri="{FF2B5EF4-FFF2-40B4-BE49-F238E27FC236}">
                <a16:creationId xmlns:a16="http://schemas.microsoft.com/office/drawing/2014/main" id="{F5E7D7E3-9299-4F53-8FFC-3643400E9630}"/>
              </a:ext>
            </a:extLst>
          </p:cNvPr>
          <p:cNvSpPr>
            <a:spLocks noGrp="1"/>
          </p:cNvSpPr>
          <p:nvPr>
            <p:ph idx="1"/>
          </p:nvPr>
        </p:nvSpPr>
        <p:spPr>
          <a:xfrm>
            <a:off x="1692275" y="2133600"/>
            <a:ext cx="6994525" cy="3992563"/>
          </a:xfrm>
        </p:spPr>
        <p:txBody>
          <a:bodyPr/>
          <a:lstStyle/>
          <a:p>
            <a:r>
              <a:rPr lang="nl-NL" dirty="0"/>
              <a:t>Verslaving en de omgeving:</a:t>
            </a:r>
          </a:p>
          <a:p>
            <a:pPr lvl="1"/>
            <a:r>
              <a:rPr lang="nl-NL" dirty="0"/>
              <a:t>Ontkenning </a:t>
            </a:r>
          </a:p>
          <a:p>
            <a:pPr lvl="1"/>
            <a:r>
              <a:rPr lang="nl-NL" dirty="0"/>
              <a:t>Bagatellisering</a:t>
            </a:r>
          </a:p>
          <a:p>
            <a:pPr lvl="1"/>
            <a:r>
              <a:rPr lang="nl-NL" dirty="0"/>
              <a:t>Bestrijding</a:t>
            </a:r>
          </a:p>
          <a:p>
            <a:pPr lvl="1"/>
            <a:r>
              <a:rPr lang="nl-NL" dirty="0"/>
              <a:t>Acceptatie</a:t>
            </a:r>
          </a:p>
          <a:p>
            <a:pPr lvl="1"/>
            <a:r>
              <a:rPr lang="nl-NL" dirty="0"/>
              <a:t>Verstoting</a:t>
            </a:r>
          </a:p>
        </p:txBody>
      </p:sp>
    </p:spTree>
    <p:extLst>
      <p:ext uri="{BB962C8B-B14F-4D97-AF65-F5344CB8AC3E}">
        <p14:creationId xmlns:p14="http://schemas.microsoft.com/office/powerpoint/2010/main" val="1711027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C41B75-1A2B-47F6-85C0-2D41E50B13AD}"/>
              </a:ext>
            </a:extLst>
          </p:cNvPr>
          <p:cNvSpPr>
            <a:spLocks noGrp="1"/>
          </p:cNvSpPr>
          <p:nvPr>
            <p:ph type="title"/>
          </p:nvPr>
        </p:nvSpPr>
        <p:spPr>
          <a:xfrm>
            <a:off x="1692275" y="981075"/>
            <a:ext cx="6994525" cy="1143000"/>
          </a:xfrm>
        </p:spPr>
        <p:txBody>
          <a:bodyPr/>
          <a:lstStyle/>
          <a:p>
            <a:r>
              <a:rPr lang="nl-NL" dirty="0"/>
              <a:t>Dagindeling</a:t>
            </a:r>
          </a:p>
        </p:txBody>
      </p:sp>
      <p:sp>
        <p:nvSpPr>
          <p:cNvPr id="3" name="Tijdelijke aanduiding voor inhoud 2">
            <a:extLst>
              <a:ext uri="{FF2B5EF4-FFF2-40B4-BE49-F238E27FC236}">
                <a16:creationId xmlns:a16="http://schemas.microsoft.com/office/drawing/2014/main" id="{B7AE6AB1-0B9B-45A7-BC9C-FD09D0D210C6}"/>
              </a:ext>
            </a:extLst>
          </p:cNvPr>
          <p:cNvSpPr>
            <a:spLocks noGrp="1"/>
          </p:cNvSpPr>
          <p:nvPr>
            <p:ph idx="1"/>
          </p:nvPr>
        </p:nvSpPr>
        <p:spPr/>
        <p:txBody>
          <a:bodyPr/>
          <a:lstStyle/>
          <a:p>
            <a:r>
              <a:rPr lang="nl-NL" dirty="0"/>
              <a:t>Sessie 1 (10.15-11.15 uur)</a:t>
            </a:r>
          </a:p>
          <a:p>
            <a:pPr marL="0" indent="0">
              <a:buNone/>
            </a:pPr>
            <a:r>
              <a:rPr lang="nl-NL" sz="2400" b="1" dirty="0">
                <a:solidFill>
                  <a:srgbClr val="FF0000"/>
                </a:solidFill>
              </a:rPr>
              <a:t>	Verslaving: soorten, kenmerken</a:t>
            </a:r>
          </a:p>
          <a:p>
            <a:r>
              <a:rPr lang="nl-NL" dirty="0"/>
              <a:t>Sessie 2 (11.30-12.30 uur)</a:t>
            </a:r>
          </a:p>
          <a:p>
            <a:pPr marL="0" indent="0">
              <a:buNone/>
            </a:pPr>
            <a:r>
              <a:rPr lang="nl-NL" b="1" dirty="0">
                <a:solidFill>
                  <a:srgbClr val="FF0000"/>
                </a:solidFill>
              </a:rPr>
              <a:t>	</a:t>
            </a:r>
            <a:r>
              <a:rPr lang="nl-NL" sz="2400" b="1" dirty="0">
                <a:solidFill>
                  <a:srgbClr val="FF0000"/>
                </a:solidFill>
              </a:rPr>
              <a:t>Verslaving: geloof en hulpverlening</a:t>
            </a:r>
          </a:p>
          <a:p>
            <a:r>
              <a:rPr lang="nl-NL" dirty="0"/>
              <a:t>Sessie 3 (14.00-15.00 uur)</a:t>
            </a:r>
          </a:p>
          <a:p>
            <a:pPr marL="0" indent="0">
              <a:buNone/>
            </a:pPr>
            <a:r>
              <a:rPr lang="nl-NL" sz="2400" dirty="0">
                <a:solidFill>
                  <a:srgbClr val="FF0000"/>
                </a:solidFill>
              </a:rPr>
              <a:t>	</a:t>
            </a:r>
            <a:r>
              <a:rPr lang="nl-NL" sz="2400" b="1" dirty="0">
                <a:solidFill>
                  <a:srgbClr val="FF0000"/>
                </a:solidFill>
              </a:rPr>
              <a:t>Verslaving: De Hoop ggz</a:t>
            </a:r>
            <a:endParaRPr lang="nl-NL" b="1" i="1" dirty="0"/>
          </a:p>
          <a:p>
            <a:endParaRPr lang="nl-NL" dirty="0"/>
          </a:p>
        </p:txBody>
      </p:sp>
    </p:spTree>
    <p:extLst>
      <p:ext uri="{BB962C8B-B14F-4D97-AF65-F5344CB8AC3E}">
        <p14:creationId xmlns:p14="http://schemas.microsoft.com/office/powerpoint/2010/main" val="1434226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069F7C7B-78CA-435C-823D-3F7A775A4E4F}"/>
              </a:ext>
            </a:extLst>
          </p:cNvPr>
          <p:cNvSpPr>
            <a:spLocks noGrp="1"/>
          </p:cNvSpPr>
          <p:nvPr>
            <p:ph type="title"/>
          </p:nvPr>
        </p:nvSpPr>
        <p:spPr>
          <a:xfrm>
            <a:off x="1692275" y="981075"/>
            <a:ext cx="6994525" cy="1143000"/>
          </a:xfrm>
        </p:spPr>
        <p:txBody>
          <a:bodyPr/>
          <a:lstStyle/>
          <a:p>
            <a:r>
              <a:rPr lang="nl-NL" dirty="0"/>
              <a:t>Sessie 2</a:t>
            </a:r>
          </a:p>
        </p:txBody>
      </p:sp>
      <p:sp>
        <p:nvSpPr>
          <p:cNvPr id="5" name="Tijdelijke aanduiding voor inhoud 2">
            <a:extLst>
              <a:ext uri="{FF2B5EF4-FFF2-40B4-BE49-F238E27FC236}">
                <a16:creationId xmlns:a16="http://schemas.microsoft.com/office/drawing/2014/main" id="{45C7AF25-ADFC-4A41-8722-0404188323BF}"/>
              </a:ext>
            </a:extLst>
          </p:cNvPr>
          <p:cNvSpPr>
            <a:spLocks noGrp="1"/>
          </p:cNvSpPr>
          <p:nvPr>
            <p:ph idx="1"/>
          </p:nvPr>
        </p:nvSpPr>
        <p:spPr>
          <a:xfrm>
            <a:off x="1692275" y="2133600"/>
            <a:ext cx="6994525" cy="3992563"/>
          </a:xfrm>
        </p:spPr>
        <p:txBody>
          <a:bodyPr/>
          <a:lstStyle/>
          <a:p>
            <a:pPr marL="0" indent="0">
              <a:buNone/>
            </a:pPr>
            <a:r>
              <a:rPr lang="nl-NL" dirty="0"/>
              <a:t>Verslaving: geloof en hulpverlening</a:t>
            </a:r>
          </a:p>
        </p:txBody>
      </p:sp>
    </p:spTree>
    <p:extLst>
      <p:ext uri="{BB962C8B-B14F-4D97-AF65-F5344CB8AC3E}">
        <p14:creationId xmlns:p14="http://schemas.microsoft.com/office/powerpoint/2010/main" val="2675023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7897C35-E2FF-4DAE-BDE1-5DEEF801ED38}"/>
              </a:ext>
            </a:extLst>
          </p:cNvPr>
          <p:cNvSpPr>
            <a:spLocks noGrp="1" noChangeArrowheads="1"/>
          </p:cNvSpPr>
          <p:nvPr>
            <p:ph type="title"/>
          </p:nvPr>
        </p:nvSpPr>
        <p:spPr>
          <a:xfrm>
            <a:off x="1643063" y="928688"/>
            <a:ext cx="7072312" cy="1143000"/>
          </a:xfrm>
        </p:spPr>
        <p:txBody>
          <a:bodyPr/>
          <a:lstStyle/>
          <a:p>
            <a:pPr eaLnBrk="1" hangingPunct="1"/>
            <a:r>
              <a:rPr lang="nl-NL" altLang="nl-NL" sz="3200" dirty="0">
                <a:ea typeface="ＭＳ Ｐゴシック" panose="020B0600070205080204" pitchFamily="34" charset="-128"/>
              </a:rPr>
              <a:t>Verslaving: geloof en hulpverlening</a:t>
            </a:r>
          </a:p>
        </p:txBody>
      </p:sp>
      <p:sp>
        <p:nvSpPr>
          <p:cNvPr id="9219" name="Rectangle 5">
            <a:extLst>
              <a:ext uri="{FF2B5EF4-FFF2-40B4-BE49-F238E27FC236}">
                <a16:creationId xmlns:a16="http://schemas.microsoft.com/office/drawing/2014/main" id="{5F65A34B-C4BC-4712-9E25-7E9CB1BD8FDC}"/>
              </a:ext>
            </a:extLst>
          </p:cNvPr>
          <p:cNvSpPr>
            <a:spLocks noChangeArrowheads="1"/>
          </p:cNvSpPr>
          <p:nvPr/>
        </p:nvSpPr>
        <p:spPr bwMode="auto">
          <a:xfrm>
            <a:off x="1692275" y="2135188"/>
            <a:ext cx="7023100" cy="365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endParaRPr lang="nl-NL" altLang="nl-NL" sz="2800"/>
          </a:p>
        </p:txBody>
      </p:sp>
      <p:sp>
        <p:nvSpPr>
          <p:cNvPr id="5" name="Tijdelijke aanduiding voor inhoud 2">
            <a:extLst>
              <a:ext uri="{FF2B5EF4-FFF2-40B4-BE49-F238E27FC236}">
                <a16:creationId xmlns:a16="http://schemas.microsoft.com/office/drawing/2014/main" id="{392FEDE3-7720-4D15-8F54-ABC007C46312}"/>
              </a:ext>
            </a:extLst>
          </p:cNvPr>
          <p:cNvSpPr>
            <a:spLocks noGrp="1"/>
          </p:cNvSpPr>
          <p:nvPr>
            <p:ph idx="1"/>
          </p:nvPr>
        </p:nvSpPr>
        <p:spPr>
          <a:xfrm>
            <a:off x="1692275" y="2133600"/>
            <a:ext cx="6994525" cy="3992563"/>
          </a:xfrm>
        </p:spPr>
        <p:txBody>
          <a:bodyPr/>
          <a:lstStyle/>
          <a:p>
            <a:r>
              <a:rPr lang="nl-NL" dirty="0"/>
              <a:t>Therapieën:</a:t>
            </a:r>
          </a:p>
          <a:p>
            <a:pPr lvl="1"/>
            <a:r>
              <a:rPr lang="nl-NL" dirty="0"/>
              <a:t>CGT</a:t>
            </a:r>
          </a:p>
          <a:p>
            <a:pPr lvl="1"/>
            <a:r>
              <a:rPr lang="nl-NL" dirty="0" err="1"/>
              <a:t>Motivationele</a:t>
            </a:r>
            <a:r>
              <a:rPr lang="nl-NL" dirty="0"/>
              <a:t> gespreksvoering</a:t>
            </a:r>
          </a:p>
          <a:p>
            <a:pPr lvl="1"/>
            <a:r>
              <a:rPr lang="nl-NL" dirty="0"/>
              <a:t>Schematherapie</a:t>
            </a:r>
          </a:p>
          <a:p>
            <a:pPr lvl="1"/>
            <a:r>
              <a:rPr lang="nl-NL" dirty="0"/>
              <a:t>12 stappen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786CCF9-A861-495A-84FF-1C6958978E1C}"/>
              </a:ext>
            </a:extLst>
          </p:cNvPr>
          <p:cNvSpPr>
            <a:spLocks noGrp="1" noChangeArrowheads="1"/>
          </p:cNvSpPr>
          <p:nvPr>
            <p:ph type="title"/>
          </p:nvPr>
        </p:nvSpPr>
        <p:spPr>
          <a:xfrm>
            <a:off x="1643063" y="928688"/>
            <a:ext cx="7072312" cy="1143000"/>
          </a:xfrm>
        </p:spPr>
        <p:txBody>
          <a:bodyPr/>
          <a:lstStyle/>
          <a:p>
            <a:pPr eaLnBrk="1" hangingPunct="1"/>
            <a:r>
              <a:rPr lang="nl-NL" altLang="nl-NL" sz="3200" dirty="0">
                <a:ea typeface="ＭＳ Ｐゴシック" panose="020B0600070205080204" pitchFamily="34" charset="-128"/>
              </a:rPr>
              <a:t>Verslaving: geloof en hulpverlening</a:t>
            </a:r>
          </a:p>
        </p:txBody>
      </p:sp>
      <p:sp>
        <p:nvSpPr>
          <p:cNvPr id="5" name="Rectangle 5">
            <a:extLst>
              <a:ext uri="{FF2B5EF4-FFF2-40B4-BE49-F238E27FC236}">
                <a16:creationId xmlns:a16="http://schemas.microsoft.com/office/drawing/2014/main" id="{5F6D406F-9E24-484C-8961-172DA003D473}"/>
              </a:ext>
            </a:extLst>
          </p:cNvPr>
          <p:cNvSpPr>
            <a:spLocks noChangeArrowheads="1"/>
          </p:cNvSpPr>
          <p:nvPr/>
        </p:nvSpPr>
        <p:spPr bwMode="auto">
          <a:xfrm>
            <a:off x="1692275" y="2135188"/>
            <a:ext cx="7023100" cy="365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endParaRPr lang="nl-NL" altLang="nl-NL" sz="2800"/>
          </a:p>
        </p:txBody>
      </p:sp>
      <p:sp>
        <p:nvSpPr>
          <p:cNvPr id="6" name="Tijdelijke aanduiding voor inhoud 2">
            <a:extLst>
              <a:ext uri="{FF2B5EF4-FFF2-40B4-BE49-F238E27FC236}">
                <a16:creationId xmlns:a16="http://schemas.microsoft.com/office/drawing/2014/main" id="{581097AD-B825-483D-8CDD-9ECA6223AED7}"/>
              </a:ext>
            </a:extLst>
          </p:cNvPr>
          <p:cNvSpPr>
            <a:spLocks noGrp="1"/>
          </p:cNvSpPr>
          <p:nvPr>
            <p:ph idx="1"/>
          </p:nvPr>
        </p:nvSpPr>
        <p:spPr>
          <a:xfrm>
            <a:off x="1692275" y="2133600"/>
            <a:ext cx="6994525" cy="3992563"/>
          </a:xfrm>
        </p:spPr>
        <p:txBody>
          <a:bodyPr/>
          <a:lstStyle/>
          <a:p>
            <a:r>
              <a:rPr lang="nl-NL" dirty="0"/>
              <a:t>Vormen:</a:t>
            </a:r>
          </a:p>
          <a:p>
            <a:pPr lvl="1"/>
            <a:r>
              <a:rPr lang="nl-NL" dirty="0"/>
              <a:t>Abstinentie</a:t>
            </a:r>
          </a:p>
          <a:p>
            <a:pPr lvl="1"/>
            <a:r>
              <a:rPr lang="nl-NL" dirty="0"/>
              <a:t>Harm </a:t>
            </a:r>
            <a:r>
              <a:rPr lang="nl-NL" dirty="0" err="1"/>
              <a:t>Reduction</a:t>
            </a:r>
            <a:endParaRPr lang="nl-NL" dirty="0"/>
          </a:p>
          <a:p>
            <a:pPr lvl="1"/>
            <a:r>
              <a:rPr lang="nl-NL" dirty="0"/>
              <a:t>Sociale verslavingszorg</a:t>
            </a:r>
          </a:p>
          <a:p>
            <a:pPr lvl="1"/>
            <a:r>
              <a:rPr lang="nl-NL" dirty="0"/>
              <a:t>Privéklinieken (12 steps)</a:t>
            </a:r>
          </a:p>
          <a:p>
            <a:pPr lvl="1"/>
            <a:r>
              <a:rPr lang="nl-NL" dirty="0"/>
              <a:t>Zelfhulp</a:t>
            </a:r>
          </a:p>
          <a:p>
            <a:pPr lvl="1"/>
            <a:endParaRPr lang="nl-NL" dirty="0"/>
          </a:p>
        </p:txBody>
      </p:sp>
    </p:spTree>
    <p:extLst>
      <p:ext uri="{BB962C8B-B14F-4D97-AF65-F5344CB8AC3E}">
        <p14:creationId xmlns:p14="http://schemas.microsoft.com/office/powerpoint/2010/main" val="824887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E1D98751-0BAF-47F9-A6BF-EEA156F46703}"/>
              </a:ext>
            </a:extLst>
          </p:cNvPr>
          <p:cNvSpPr/>
          <p:nvPr/>
        </p:nvSpPr>
        <p:spPr>
          <a:xfrm>
            <a:off x="827584" y="476672"/>
            <a:ext cx="7632848" cy="5170646"/>
          </a:xfrm>
          <a:prstGeom prst="rect">
            <a:avLst/>
          </a:prstGeom>
        </p:spPr>
        <p:txBody>
          <a:bodyPr wrap="square">
            <a:spAutoFit/>
          </a:bodyPr>
          <a:lstStyle/>
          <a:p>
            <a:r>
              <a:rPr lang="nl-NL" sz="2200" dirty="0"/>
              <a:t>“Zoals een geschoolde geneesheer, wist de Heer beter wat er binnen in de patiënt omging dan de patiënt zelf. In geval van lichamelijke ziekten, doen menselijke artsen waartoe de Heer in staat is bij ziekten van de ziel. Want ik vraag je, wat anders, denk je, verwacht een patiënt te horen van de arts dan wat er in zijn lichaam omgaat? Want hij kan de pijn weten die hij lijdt. Maar om uit te vinden of deze pijnen gevaarlijk zijn, wat hun oorzaken zijn, en of de patiënt kan genezen worden van de ziekte, voelt de arts de hartslag en vertelt hij de zieke persoon wat er binnen diens lichaam plaatsvindt. Toen dus de Heer aan de heilige Petrus zei: ‘Je zult me driemaal verraden’, voelde hij diens hartslag. Ziedaar: wat de arts voorspelde gebeurde en de veronderstelling van de patiënt bleek een vergissing.”</a:t>
            </a:r>
          </a:p>
          <a:p>
            <a:r>
              <a:rPr lang="nl-NL" sz="2200" dirty="0">
                <a:solidFill>
                  <a:srgbClr val="FF0000"/>
                </a:solidFill>
              </a:rPr>
              <a:t>Augustinus</a:t>
            </a:r>
          </a:p>
        </p:txBody>
      </p:sp>
    </p:spTree>
    <p:extLst>
      <p:ext uri="{BB962C8B-B14F-4D97-AF65-F5344CB8AC3E}">
        <p14:creationId xmlns:p14="http://schemas.microsoft.com/office/powerpoint/2010/main" val="52469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1D486ABB-16AC-410C-BE86-C1FC57F7FA65}"/>
              </a:ext>
            </a:extLst>
          </p:cNvPr>
          <p:cNvSpPr>
            <a:spLocks noGrp="1" noChangeArrowheads="1"/>
          </p:cNvSpPr>
          <p:nvPr>
            <p:ph type="title"/>
          </p:nvPr>
        </p:nvSpPr>
        <p:spPr>
          <a:xfrm>
            <a:off x="1643063" y="928688"/>
            <a:ext cx="7072312" cy="1143000"/>
          </a:xfrm>
        </p:spPr>
        <p:txBody>
          <a:bodyPr/>
          <a:lstStyle/>
          <a:p>
            <a:pPr eaLnBrk="1" hangingPunct="1"/>
            <a:r>
              <a:rPr lang="nl-NL" altLang="nl-NL" sz="3200" dirty="0">
                <a:ea typeface="ＭＳ Ｐゴシック" panose="020B0600070205080204" pitchFamily="34" charset="-128"/>
              </a:rPr>
              <a:t>Verslaving: geloof en hulpverlening</a:t>
            </a:r>
          </a:p>
        </p:txBody>
      </p:sp>
      <p:sp>
        <p:nvSpPr>
          <p:cNvPr id="5" name="Rectangle 5">
            <a:extLst>
              <a:ext uri="{FF2B5EF4-FFF2-40B4-BE49-F238E27FC236}">
                <a16:creationId xmlns:a16="http://schemas.microsoft.com/office/drawing/2014/main" id="{3BBC0B03-D933-4CB7-ADFA-63D9D6EF9450}"/>
              </a:ext>
            </a:extLst>
          </p:cNvPr>
          <p:cNvSpPr>
            <a:spLocks noChangeArrowheads="1"/>
          </p:cNvSpPr>
          <p:nvPr/>
        </p:nvSpPr>
        <p:spPr bwMode="auto">
          <a:xfrm>
            <a:off x="1692275" y="2135188"/>
            <a:ext cx="7023100" cy="365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endParaRPr lang="nl-NL" altLang="nl-NL" sz="2800"/>
          </a:p>
        </p:txBody>
      </p:sp>
      <p:sp>
        <p:nvSpPr>
          <p:cNvPr id="6" name="Tijdelijke aanduiding voor inhoud 2">
            <a:extLst>
              <a:ext uri="{FF2B5EF4-FFF2-40B4-BE49-F238E27FC236}">
                <a16:creationId xmlns:a16="http://schemas.microsoft.com/office/drawing/2014/main" id="{76E8C694-59CA-40E3-9CD0-FB3CB5F17FF1}"/>
              </a:ext>
            </a:extLst>
          </p:cNvPr>
          <p:cNvSpPr>
            <a:spLocks noGrp="1"/>
          </p:cNvSpPr>
          <p:nvPr>
            <p:ph idx="1"/>
          </p:nvPr>
        </p:nvSpPr>
        <p:spPr>
          <a:xfrm>
            <a:off x="1692275" y="2133600"/>
            <a:ext cx="6994525" cy="3992563"/>
          </a:xfrm>
        </p:spPr>
        <p:txBody>
          <a:bodyPr/>
          <a:lstStyle/>
          <a:p>
            <a:r>
              <a:rPr lang="nl-NL" dirty="0"/>
              <a:t>Verslavingszorg:</a:t>
            </a:r>
          </a:p>
          <a:p>
            <a:pPr lvl="1"/>
            <a:r>
              <a:rPr lang="nl-NL" dirty="0"/>
              <a:t>Belang van spiritualiteit</a:t>
            </a:r>
          </a:p>
          <a:p>
            <a:pPr lvl="1"/>
            <a:r>
              <a:rPr lang="nl-NL" dirty="0"/>
              <a:t>Positieve correlatie tussen geloof en herstel</a:t>
            </a:r>
          </a:p>
          <a:p>
            <a:pPr lvl="1"/>
            <a:r>
              <a:rPr lang="nl-NL" dirty="0"/>
              <a:t>Verslaving als existentieel probleem (Vgl. logotherapie, Victor </a:t>
            </a:r>
            <a:r>
              <a:rPr lang="nl-NL" dirty="0" err="1"/>
              <a:t>Frankl</a:t>
            </a:r>
            <a:r>
              <a:rPr lang="nl-NL" dirty="0"/>
              <a:t>)</a:t>
            </a:r>
          </a:p>
          <a:p>
            <a:pPr lvl="1"/>
            <a:r>
              <a:rPr lang="nl-NL" dirty="0"/>
              <a:t>Wilszwakte (</a:t>
            </a:r>
            <a:r>
              <a:rPr lang="nl-NL" i="1" dirty="0" err="1"/>
              <a:t>akrasia</a:t>
            </a:r>
            <a:r>
              <a:rPr lang="nl-NL" dirty="0"/>
              <a:t>)</a:t>
            </a:r>
          </a:p>
          <a:p>
            <a:pPr lvl="1"/>
            <a:endParaRPr lang="nl-NL" dirty="0"/>
          </a:p>
        </p:txBody>
      </p:sp>
    </p:spTree>
    <p:extLst>
      <p:ext uri="{BB962C8B-B14F-4D97-AF65-F5344CB8AC3E}">
        <p14:creationId xmlns:p14="http://schemas.microsoft.com/office/powerpoint/2010/main" val="1642574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AB521844-AD06-48E0-B411-18E38F3819C2}"/>
              </a:ext>
            </a:extLst>
          </p:cNvPr>
          <p:cNvSpPr>
            <a:spLocks noGrp="1" noChangeArrowheads="1"/>
          </p:cNvSpPr>
          <p:nvPr>
            <p:ph type="title"/>
          </p:nvPr>
        </p:nvSpPr>
        <p:spPr>
          <a:xfrm>
            <a:off x="1643063" y="928688"/>
            <a:ext cx="7072312" cy="1143000"/>
          </a:xfrm>
        </p:spPr>
        <p:txBody>
          <a:bodyPr/>
          <a:lstStyle/>
          <a:p>
            <a:pPr eaLnBrk="1" hangingPunct="1"/>
            <a:r>
              <a:rPr lang="nl-NL" altLang="nl-NL" sz="3200" dirty="0">
                <a:ea typeface="ＭＳ Ｐゴシック" panose="020B0600070205080204" pitchFamily="34" charset="-128"/>
              </a:rPr>
              <a:t>Verslaving: geloof en hulpverlening</a:t>
            </a:r>
          </a:p>
        </p:txBody>
      </p:sp>
      <p:sp>
        <p:nvSpPr>
          <p:cNvPr id="5" name="Rectangle 5">
            <a:extLst>
              <a:ext uri="{FF2B5EF4-FFF2-40B4-BE49-F238E27FC236}">
                <a16:creationId xmlns:a16="http://schemas.microsoft.com/office/drawing/2014/main" id="{597100D9-ECC7-4040-A14C-08CFB5B700FB}"/>
              </a:ext>
            </a:extLst>
          </p:cNvPr>
          <p:cNvSpPr>
            <a:spLocks noChangeArrowheads="1"/>
          </p:cNvSpPr>
          <p:nvPr/>
        </p:nvSpPr>
        <p:spPr bwMode="auto">
          <a:xfrm>
            <a:off x="1692275" y="2135188"/>
            <a:ext cx="7023100" cy="365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endParaRPr lang="nl-NL" altLang="nl-NL" sz="2800"/>
          </a:p>
        </p:txBody>
      </p:sp>
      <p:sp>
        <p:nvSpPr>
          <p:cNvPr id="6" name="Tijdelijke aanduiding voor inhoud 2">
            <a:extLst>
              <a:ext uri="{FF2B5EF4-FFF2-40B4-BE49-F238E27FC236}">
                <a16:creationId xmlns:a16="http://schemas.microsoft.com/office/drawing/2014/main" id="{3BADB3D2-B197-4E8E-B511-EF6070446634}"/>
              </a:ext>
            </a:extLst>
          </p:cNvPr>
          <p:cNvSpPr>
            <a:spLocks noGrp="1"/>
          </p:cNvSpPr>
          <p:nvPr>
            <p:ph idx="1"/>
          </p:nvPr>
        </p:nvSpPr>
        <p:spPr>
          <a:xfrm>
            <a:off x="1692275" y="2133600"/>
            <a:ext cx="6994525" cy="3992563"/>
          </a:xfrm>
        </p:spPr>
        <p:txBody>
          <a:bodyPr/>
          <a:lstStyle/>
          <a:p>
            <a:r>
              <a:rPr lang="nl-NL" dirty="0"/>
              <a:t>Jacobus 1:</a:t>
            </a:r>
          </a:p>
          <a:p>
            <a:pPr lvl="1"/>
            <a:r>
              <a:rPr lang="nl-NL" dirty="0"/>
              <a:t>Begeerte</a:t>
            </a:r>
          </a:p>
          <a:p>
            <a:pPr lvl="1"/>
            <a:r>
              <a:rPr lang="nl-NL" dirty="0"/>
              <a:t>Verzoeking</a:t>
            </a:r>
          </a:p>
          <a:p>
            <a:pPr lvl="1"/>
            <a:r>
              <a:rPr lang="nl-NL" dirty="0"/>
              <a:t>Bevruchting</a:t>
            </a:r>
          </a:p>
          <a:p>
            <a:pPr lvl="1"/>
            <a:r>
              <a:rPr lang="nl-NL" dirty="0"/>
              <a:t>Beslissing herzien</a:t>
            </a:r>
          </a:p>
          <a:p>
            <a:pPr lvl="1"/>
            <a:r>
              <a:rPr lang="nl-NL" dirty="0"/>
              <a:t>Belijden en nalaten</a:t>
            </a:r>
          </a:p>
          <a:p>
            <a:pPr lvl="1"/>
            <a:r>
              <a:rPr lang="nl-NL" dirty="0"/>
              <a:t>Voor dood houden</a:t>
            </a:r>
          </a:p>
          <a:p>
            <a:pPr lvl="1"/>
            <a:endParaRPr lang="nl-NL" dirty="0"/>
          </a:p>
        </p:txBody>
      </p:sp>
    </p:spTree>
    <p:extLst>
      <p:ext uri="{BB962C8B-B14F-4D97-AF65-F5344CB8AC3E}">
        <p14:creationId xmlns:p14="http://schemas.microsoft.com/office/powerpoint/2010/main" val="323761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410A4BD-FC93-47AD-B09A-48D04D55DC6E}"/>
              </a:ext>
            </a:extLst>
          </p:cNvPr>
          <p:cNvSpPr>
            <a:spLocks noGrp="1" noChangeArrowheads="1"/>
          </p:cNvSpPr>
          <p:nvPr>
            <p:ph type="title"/>
          </p:nvPr>
        </p:nvSpPr>
        <p:spPr>
          <a:xfrm>
            <a:off x="1643063" y="928688"/>
            <a:ext cx="7072312" cy="1143000"/>
          </a:xfrm>
        </p:spPr>
        <p:txBody>
          <a:bodyPr/>
          <a:lstStyle/>
          <a:p>
            <a:pPr eaLnBrk="1" hangingPunct="1"/>
            <a:r>
              <a:rPr lang="nl-NL" altLang="nl-NL" sz="3200" dirty="0">
                <a:ea typeface="ＭＳ Ｐゴシック" panose="020B0600070205080204" pitchFamily="34" charset="-128"/>
              </a:rPr>
              <a:t>Verslaving: geloof en hulpverlening</a:t>
            </a:r>
          </a:p>
        </p:txBody>
      </p:sp>
      <p:sp>
        <p:nvSpPr>
          <p:cNvPr id="5" name="Rectangle 5">
            <a:extLst>
              <a:ext uri="{FF2B5EF4-FFF2-40B4-BE49-F238E27FC236}">
                <a16:creationId xmlns:a16="http://schemas.microsoft.com/office/drawing/2014/main" id="{838D2676-E814-44D2-9757-2EF91EA81E81}"/>
              </a:ext>
            </a:extLst>
          </p:cNvPr>
          <p:cNvSpPr>
            <a:spLocks noChangeArrowheads="1"/>
          </p:cNvSpPr>
          <p:nvPr/>
        </p:nvSpPr>
        <p:spPr bwMode="auto">
          <a:xfrm>
            <a:off x="1692275" y="2135188"/>
            <a:ext cx="7023100" cy="365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endParaRPr lang="nl-NL" altLang="nl-NL" sz="2800"/>
          </a:p>
        </p:txBody>
      </p:sp>
      <p:sp>
        <p:nvSpPr>
          <p:cNvPr id="6" name="Tijdelijke aanduiding voor inhoud 2">
            <a:extLst>
              <a:ext uri="{FF2B5EF4-FFF2-40B4-BE49-F238E27FC236}">
                <a16:creationId xmlns:a16="http://schemas.microsoft.com/office/drawing/2014/main" id="{433F936D-6071-4922-A42A-7C264B42B8EE}"/>
              </a:ext>
            </a:extLst>
          </p:cNvPr>
          <p:cNvSpPr>
            <a:spLocks noGrp="1"/>
          </p:cNvSpPr>
          <p:nvPr>
            <p:ph idx="1"/>
          </p:nvPr>
        </p:nvSpPr>
        <p:spPr>
          <a:xfrm>
            <a:off x="1692275" y="2133600"/>
            <a:ext cx="6994525" cy="3992563"/>
          </a:xfrm>
        </p:spPr>
        <p:txBody>
          <a:bodyPr/>
          <a:lstStyle/>
          <a:p>
            <a:r>
              <a:rPr lang="nl-NL" dirty="0"/>
              <a:t>In gesprek met een verslaafde…:</a:t>
            </a:r>
          </a:p>
          <a:p>
            <a:pPr lvl="1"/>
            <a:r>
              <a:rPr lang="nl-NL" dirty="0"/>
              <a:t>Ben ik de juiste persoon?</a:t>
            </a:r>
          </a:p>
          <a:p>
            <a:pPr lvl="1"/>
            <a:r>
              <a:rPr lang="nl-NL" dirty="0"/>
              <a:t>Voldoende kennis van verslaving</a:t>
            </a:r>
          </a:p>
          <a:p>
            <a:pPr lvl="1"/>
            <a:r>
              <a:rPr lang="nl-NL" dirty="0"/>
              <a:t>Grenzen aanbrengen</a:t>
            </a:r>
          </a:p>
          <a:p>
            <a:pPr lvl="1"/>
            <a:r>
              <a:rPr lang="nl-NL" dirty="0"/>
              <a:t>Geduld/lange adem</a:t>
            </a:r>
          </a:p>
          <a:p>
            <a:pPr lvl="1"/>
            <a:r>
              <a:rPr lang="nl-NL" dirty="0"/>
              <a:t>Uitkijken voor helperssyndroom</a:t>
            </a:r>
          </a:p>
          <a:p>
            <a:pPr lvl="1"/>
            <a:endParaRPr lang="nl-NL" dirty="0"/>
          </a:p>
        </p:txBody>
      </p:sp>
    </p:spTree>
    <p:extLst>
      <p:ext uri="{BB962C8B-B14F-4D97-AF65-F5344CB8AC3E}">
        <p14:creationId xmlns:p14="http://schemas.microsoft.com/office/powerpoint/2010/main" val="9833384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064DF7C9-6F80-4682-BB5C-BC541F4B4C1A}"/>
              </a:ext>
            </a:extLst>
          </p:cNvPr>
          <p:cNvSpPr>
            <a:spLocks noGrp="1"/>
          </p:cNvSpPr>
          <p:nvPr>
            <p:ph type="title"/>
          </p:nvPr>
        </p:nvSpPr>
        <p:spPr>
          <a:xfrm>
            <a:off x="1692275" y="981075"/>
            <a:ext cx="6994525" cy="1143000"/>
          </a:xfrm>
        </p:spPr>
        <p:txBody>
          <a:bodyPr/>
          <a:lstStyle/>
          <a:p>
            <a:r>
              <a:rPr lang="nl-NL" dirty="0"/>
              <a:t>Sessie 3</a:t>
            </a:r>
          </a:p>
        </p:txBody>
      </p:sp>
      <p:sp>
        <p:nvSpPr>
          <p:cNvPr id="5" name="Tijdelijke aanduiding voor inhoud 2">
            <a:extLst>
              <a:ext uri="{FF2B5EF4-FFF2-40B4-BE49-F238E27FC236}">
                <a16:creationId xmlns:a16="http://schemas.microsoft.com/office/drawing/2014/main" id="{A540AEE5-7E56-4E31-89EF-285C8202F206}"/>
              </a:ext>
            </a:extLst>
          </p:cNvPr>
          <p:cNvSpPr>
            <a:spLocks noGrp="1"/>
          </p:cNvSpPr>
          <p:nvPr>
            <p:ph idx="1"/>
          </p:nvPr>
        </p:nvSpPr>
        <p:spPr>
          <a:xfrm>
            <a:off x="1692275" y="2133600"/>
            <a:ext cx="6994525" cy="3992563"/>
          </a:xfrm>
        </p:spPr>
        <p:txBody>
          <a:bodyPr/>
          <a:lstStyle/>
          <a:p>
            <a:pPr marL="0" indent="0">
              <a:buNone/>
            </a:pPr>
            <a:r>
              <a:rPr lang="nl-NL" dirty="0"/>
              <a:t>Verslaving: De Hoop ggz</a:t>
            </a:r>
          </a:p>
        </p:txBody>
      </p:sp>
    </p:spTree>
    <p:extLst>
      <p:ext uri="{BB962C8B-B14F-4D97-AF65-F5344CB8AC3E}">
        <p14:creationId xmlns:p14="http://schemas.microsoft.com/office/powerpoint/2010/main" val="3694011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2CA21E-FA40-4C5E-B496-86D4BF9F2C52}"/>
              </a:ext>
            </a:extLst>
          </p:cNvPr>
          <p:cNvSpPr>
            <a:spLocks noGrp="1"/>
          </p:cNvSpPr>
          <p:nvPr>
            <p:ph type="title"/>
          </p:nvPr>
        </p:nvSpPr>
        <p:spPr/>
        <p:txBody>
          <a:bodyPr/>
          <a:lstStyle/>
          <a:p>
            <a:r>
              <a:rPr lang="nl-NL" dirty="0"/>
              <a:t>Sessie 1</a:t>
            </a:r>
          </a:p>
        </p:txBody>
      </p:sp>
      <p:sp>
        <p:nvSpPr>
          <p:cNvPr id="3" name="Tijdelijke aanduiding voor inhoud 2">
            <a:extLst>
              <a:ext uri="{FF2B5EF4-FFF2-40B4-BE49-F238E27FC236}">
                <a16:creationId xmlns:a16="http://schemas.microsoft.com/office/drawing/2014/main" id="{C8BAFE3F-2B34-414A-A153-2D9B44539565}"/>
              </a:ext>
            </a:extLst>
          </p:cNvPr>
          <p:cNvSpPr>
            <a:spLocks noGrp="1"/>
          </p:cNvSpPr>
          <p:nvPr>
            <p:ph idx="1"/>
          </p:nvPr>
        </p:nvSpPr>
        <p:spPr/>
        <p:txBody>
          <a:bodyPr/>
          <a:lstStyle/>
          <a:p>
            <a:pPr marL="0" indent="0">
              <a:buNone/>
            </a:pPr>
            <a:r>
              <a:rPr lang="nl-NL" dirty="0"/>
              <a:t>Verslaving: soorten, kenmerken</a:t>
            </a:r>
          </a:p>
        </p:txBody>
      </p:sp>
    </p:spTree>
    <p:extLst>
      <p:ext uri="{BB962C8B-B14F-4D97-AF65-F5344CB8AC3E}">
        <p14:creationId xmlns:p14="http://schemas.microsoft.com/office/powerpoint/2010/main" val="733799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B37B30-8E37-4539-AF7A-4048800E9E6F}"/>
              </a:ext>
            </a:extLst>
          </p:cNvPr>
          <p:cNvSpPr>
            <a:spLocks noGrp="1"/>
          </p:cNvSpPr>
          <p:nvPr>
            <p:ph type="title"/>
          </p:nvPr>
        </p:nvSpPr>
        <p:spPr/>
        <p:txBody>
          <a:bodyPr/>
          <a:lstStyle/>
          <a:p>
            <a:r>
              <a:rPr lang="nl-NL" sz="3500" dirty="0"/>
              <a:t>Verslaving: soorten, kenmerken</a:t>
            </a:r>
          </a:p>
        </p:txBody>
      </p:sp>
      <p:sp>
        <p:nvSpPr>
          <p:cNvPr id="3" name="Tijdelijke aanduiding voor inhoud 2">
            <a:extLst>
              <a:ext uri="{FF2B5EF4-FFF2-40B4-BE49-F238E27FC236}">
                <a16:creationId xmlns:a16="http://schemas.microsoft.com/office/drawing/2014/main" id="{8631DCB8-B948-4586-9A6D-4E9D076DD6CE}"/>
              </a:ext>
            </a:extLst>
          </p:cNvPr>
          <p:cNvSpPr>
            <a:spLocks noGrp="1"/>
          </p:cNvSpPr>
          <p:nvPr>
            <p:ph idx="1"/>
          </p:nvPr>
        </p:nvSpPr>
        <p:spPr/>
        <p:txBody>
          <a:bodyPr/>
          <a:lstStyle/>
          <a:p>
            <a:r>
              <a:rPr lang="nl-NL" dirty="0"/>
              <a:t>Actualiteit</a:t>
            </a:r>
          </a:p>
          <a:p>
            <a:pPr lvl="1"/>
            <a:r>
              <a:rPr lang="nl-NL" sz="2400" dirty="0"/>
              <a:t>Ooit-gebruik: 85 miljoen volwassenen in Europa (= ± 1/4 </a:t>
            </a:r>
            <a:r>
              <a:rPr lang="nl-NL" sz="2400" dirty="0" err="1"/>
              <a:t>vd</a:t>
            </a:r>
            <a:r>
              <a:rPr lang="nl-NL" sz="2400" dirty="0"/>
              <a:t> volwassen bevolking)</a:t>
            </a:r>
          </a:p>
          <a:p>
            <a:pPr lvl="1"/>
            <a:r>
              <a:rPr lang="nl-NL" sz="2400" dirty="0"/>
              <a:t>Cannabis: 77 miljoen</a:t>
            </a:r>
          </a:p>
          <a:p>
            <a:pPr lvl="1"/>
            <a:r>
              <a:rPr lang="nl-NL" sz="2400" dirty="0"/>
              <a:t>Cocaïne: 14,5 miljoen</a:t>
            </a:r>
          </a:p>
          <a:p>
            <a:pPr lvl="1"/>
            <a:r>
              <a:rPr lang="nl-NL" sz="2400" dirty="0"/>
              <a:t>Amfetaminen: 12,7 miljoen</a:t>
            </a:r>
          </a:p>
          <a:p>
            <a:pPr lvl="1"/>
            <a:r>
              <a:rPr lang="nl-NL" sz="2400" dirty="0"/>
              <a:t>Ecstasy: 11,4 miljoen</a:t>
            </a:r>
          </a:p>
          <a:p>
            <a:pPr lvl="1"/>
            <a:r>
              <a:rPr lang="nl-NL" sz="2400" dirty="0"/>
              <a:t>Opiaten: 1,4 miljoen huidige gebruikers</a:t>
            </a:r>
          </a:p>
          <a:p>
            <a:endParaRPr lang="nl-NL" dirty="0"/>
          </a:p>
        </p:txBody>
      </p:sp>
    </p:spTree>
    <p:extLst>
      <p:ext uri="{BB962C8B-B14F-4D97-AF65-F5344CB8AC3E}">
        <p14:creationId xmlns:p14="http://schemas.microsoft.com/office/powerpoint/2010/main" val="2327523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A6C0F3F2-B11C-4A5E-AB35-51EE10407794}"/>
              </a:ext>
            </a:extLst>
          </p:cNvPr>
          <p:cNvSpPr>
            <a:spLocks noGrp="1"/>
          </p:cNvSpPr>
          <p:nvPr>
            <p:ph type="title"/>
          </p:nvPr>
        </p:nvSpPr>
        <p:spPr>
          <a:xfrm>
            <a:off x="1692275" y="981075"/>
            <a:ext cx="6994525" cy="1143000"/>
          </a:xfrm>
        </p:spPr>
        <p:txBody>
          <a:bodyPr/>
          <a:lstStyle/>
          <a:p>
            <a:r>
              <a:rPr lang="nl-NL" sz="3500" dirty="0"/>
              <a:t>Verslaving: soorten, kenmerken</a:t>
            </a:r>
          </a:p>
        </p:txBody>
      </p:sp>
      <p:sp>
        <p:nvSpPr>
          <p:cNvPr id="5" name="Tijdelijke aanduiding voor inhoud 2">
            <a:extLst>
              <a:ext uri="{FF2B5EF4-FFF2-40B4-BE49-F238E27FC236}">
                <a16:creationId xmlns:a16="http://schemas.microsoft.com/office/drawing/2014/main" id="{391B2F57-90BE-4B96-889F-BEFC49E01985}"/>
              </a:ext>
            </a:extLst>
          </p:cNvPr>
          <p:cNvSpPr>
            <a:spLocks noGrp="1"/>
          </p:cNvSpPr>
          <p:nvPr>
            <p:ph idx="1"/>
          </p:nvPr>
        </p:nvSpPr>
        <p:spPr>
          <a:xfrm>
            <a:off x="1692275" y="1988840"/>
            <a:ext cx="6994525" cy="3992563"/>
          </a:xfrm>
        </p:spPr>
        <p:txBody>
          <a:bodyPr/>
          <a:lstStyle/>
          <a:p>
            <a:r>
              <a:rPr lang="nl-NL" dirty="0"/>
              <a:t>Verslaving - afhankelijkheid</a:t>
            </a:r>
          </a:p>
          <a:p>
            <a:r>
              <a:rPr lang="nl-NL" dirty="0"/>
              <a:t>Soorten verslavingen</a:t>
            </a:r>
          </a:p>
          <a:p>
            <a:pPr lvl="1"/>
            <a:r>
              <a:rPr lang="nl-NL" dirty="0"/>
              <a:t>Middelenafhankelijkheid</a:t>
            </a:r>
          </a:p>
          <a:p>
            <a:pPr lvl="1"/>
            <a:r>
              <a:rPr lang="nl-NL" dirty="0"/>
              <a:t>Niet-middelenafhankelijkheid</a:t>
            </a:r>
          </a:p>
          <a:p>
            <a:r>
              <a:rPr lang="nl-NL" dirty="0"/>
              <a:t>Soorten middelen</a:t>
            </a:r>
          </a:p>
          <a:p>
            <a:r>
              <a:rPr lang="nl-NL" dirty="0"/>
              <a:t>Kernbegrippen: gewenning, afhankelijkheid, tolerantie</a:t>
            </a:r>
          </a:p>
        </p:txBody>
      </p:sp>
    </p:spTree>
    <p:extLst>
      <p:ext uri="{BB962C8B-B14F-4D97-AF65-F5344CB8AC3E}">
        <p14:creationId xmlns:p14="http://schemas.microsoft.com/office/powerpoint/2010/main" val="1634250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B4AD18F1-3C1C-46AF-BBF2-122020CF39CE}"/>
              </a:ext>
            </a:extLst>
          </p:cNvPr>
          <p:cNvSpPr>
            <a:spLocks noGrp="1"/>
          </p:cNvSpPr>
          <p:nvPr>
            <p:ph type="title"/>
          </p:nvPr>
        </p:nvSpPr>
        <p:spPr>
          <a:xfrm>
            <a:off x="1692275" y="981075"/>
            <a:ext cx="6994525" cy="1143000"/>
          </a:xfrm>
        </p:spPr>
        <p:txBody>
          <a:bodyPr/>
          <a:lstStyle/>
          <a:p>
            <a:r>
              <a:rPr lang="nl-NL" sz="3500" dirty="0"/>
              <a:t>Verslaving: soorten, kenmerken</a:t>
            </a:r>
          </a:p>
        </p:txBody>
      </p:sp>
      <p:sp>
        <p:nvSpPr>
          <p:cNvPr id="5" name="Tijdelijke aanduiding voor inhoud 2">
            <a:extLst>
              <a:ext uri="{FF2B5EF4-FFF2-40B4-BE49-F238E27FC236}">
                <a16:creationId xmlns:a16="http://schemas.microsoft.com/office/drawing/2014/main" id="{6B3FB4A2-125E-465A-A317-9381109547E2}"/>
              </a:ext>
            </a:extLst>
          </p:cNvPr>
          <p:cNvSpPr>
            <a:spLocks noGrp="1"/>
          </p:cNvSpPr>
          <p:nvPr>
            <p:ph idx="1"/>
          </p:nvPr>
        </p:nvSpPr>
        <p:spPr>
          <a:xfrm>
            <a:off x="1692275" y="2133600"/>
            <a:ext cx="6994525" cy="3992563"/>
          </a:xfrm>
        </p:spPr>
        <p:txBody>
          <a:bodyPr/>
          <a:lstStyle/>
          <a:p>
            <a:r>
              <a:rPr lang="nl-NL" dirty="0"/>
              <a:t>Soorten gebruik</a:t>
            </a:r>
          </a:p>
          <a:p>
            <a:pPr lvl="1"/>
            <a:r>
              <a:rPr lang="nl-NL" dirty="0"/>
              <a:t>Experimenteel gebruik</a:t>
            </a:r>
          </a:p>
          <a:p>
            <a:pPr lvl="1"/>
            <a:r>
              <a:rPr lang="nl-NL" dirty="0"/>
              <a:t>Recreatief/gelegenheidsgebruik</a:t>
            </a:r>
          </a:p>
          <a:p>
            <a:pPr lvl="1"/>
            <a:r>
              <a:rPr lang="nl-NL" dirty="0"/>
              <a:t>Geregeld gebruik</a:t>
            </a:r>
          </a:p>
          <a:p>
            <a:pPr lvl="1"/>
            <a:r>
              <a:rPr lang="nl-NL" dirty="0"/>
              <a:t>Dwangmatig gebruik (‘verslaving’)</a:t>
            </a:r>
          </a:p>
        </p:txBody>
      </p:sp>
    </p:spTree>
    <p:extLst>
      <p:ext uri="{BB962C8B-B14F-4D97-AF65-F5344CB8AC3E}">
        <p14:creationId xmlns:p14="http://schemas.microsoft.com/office/powerpoint/2010/main" val="449211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A50BBDE7-3B87-4320-A520-13BC040C1855}"/>
              </a:ext>
            </a:extLst>
          </p:cNvPr>
          <p:cNvSpPr>
            <a:spLocks noGrp="1"/>
          </p:cNvSpPr>
          <p:nvPr>
            <p:ph type="title"/>
          </p:nvPr>
        </p:nvSpPr>
        <p:spPr>
          <a:xfrm>
            <a:off x="1692275" y="981075"/>
            <a:ext cx="6994525" cy="1143000"/>
          </a:xfrm>
        </p:spPr>
        <p:txBody>
          <a:bodyPr/>
          <a:lstStyle/>
          <a:p>
            <a:r>
              <a:rPr lang="nl-NL" sz="3500" dirty="0"/>
              <a:t>Verslaving: soorten, kenmerken</a:t>
            </a:r>
          </a:p>
        </p:txBody>
      </p:sp>
      <p:sp>
        <p:nvSpPr>
          <p:cNvPr id="5" name="Tijdelijke aanduiding voor inhoud 2">
            <a:extLst>
              <a:ext uri="{FF2B5EF4-FFF2-40B4-BE49-F238E27FC236}">
                <a16:creationId xmlns:a16="http://schemas.microsoft.com/office/drawing/2014/main" id="{64D54807-9E70-46F6-9995-8A03107E08C8}"/>
              </a:ext>
            </a:extLst>
          </p:cNvPr>
          <p:cNvSpPr>
            <a:spLocks noGrp="1"/>
          </p:cNvSpPr>
          <p:nvPr>
            <p:ph idx="1"/>
          </p:nvPr>
        </p:nvSpPr>
        <p:spPr>
          <a:xfrm>
            <a:off x="1692275" y="2133600"/>
            <a:ext cx="6994525" cy="3992563"/>
          </a:xfrm>
        </p:spPr>
        <p:txBody>
          <a:bodyPr/>
          <a:lstStyle/>
          <a:p>
            <a:r>
              <a:rPr lang="nl-NL" dirty="0"/>
              <a:t>Verslaving, wat is het? </a:t>
            </a:r>
          </a:p>
          <a:p>
            <a:pPr lvl="1"/>
            <a:r>
              <a:rPr lang="nl-NL" sz="2400" dirty="0"/>
              <a:t>Een misdaad?</a:t>
            </a:r>
          </a:p>
          <a:p>
            <a:pPr lvl="1"/>
            <a:r>
              <a:rPr lang="nl-NL" sz="2400" dirty="0"/>
              <a:t>Een zonde?</a:t>
            </a:r>
          </a:p>
          <a:p>
            <a:pPr lvl="1"/>
            <a:r>
              <a:rPr lang="nl-NL" sz="2400" dirty="0"/>
              <a:t>Een ziekte?</a:t>
            </a:r>
          </a:p>
          <a:p>
            <a:pPr lvl="1"/>
            <a:r>
              <a:rPr lang="nl-NL" sz="2400" dirty="0"/>
              <a:t>Een keuze?</a:t>
            </a:r>
          </a:p>
        </p:txBody>
      </p:sp>
    </p:spTree>
    <p:extLst>
      <p:ext uri="{BB962C8B-B14F-4D97-AF65-F5344CB8AC3E}">
        <p14:creationId xmlns:p14="http://schemas.microsoft.com/office/powerpoint/2010/main" val="3975045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a:extLst>
              <a:ext uri="{FF2B5EF4-FFF2-40B4-BE49-F238E27FC236}">
                <a16:creationId xmlns:a16="http://schemas.microsoft.com/office/drawing/2014/main" id="{0F497AE9-C1EA-4D3B-9159-9CCE0FCEF7DC}"/>
              </a:ext>
            </a:extLst>
          </p:cNvPr>
          <p:cNvGraphicFramePr>
            <a:graphicFrameLocks noGrp="1"/>
          </p:cNvGraphicFramePr>
          <p:nvPr/>
        </p:nvGraphicFramePr>
        <p:xfrm>
          <a:off x="1692275" y="1989138"/>
          <a:ext cx="6096000" cy="3235324"/>
        </p:xfrm>
        <a:graphic>
          <a:graphicData uri="http://schemas.openxmlformats.org/drawingml/2006/table">
            <a:tbl>
              <a:tblPr firstRow="1" bandRow="1">
                <a:tableStyleId>{5C22544A-7EE6-4342-B048-85BDC9FD1C3A}</a:tableStyleId>
              </a:tblPr>
              <a:tblGrid>
                <a:gridCol w="1643074">
                  <a:extLst>
                    <a:ext uri="{9D8B030D-6E8A-4147-A177-3AD203B41FA5}">
                      <a16:colId xmlns:a16="http://schemas.microsoft.com/office/drawing/2014/main" val="20000"/>
                    </a:ext>
                  </a:extLst>
                </a:gridCol>
                <a:gridCol w="2143140">
                  <a:extLst>
                    <a:ext uri="{9D8B030D-6E8A-4147-A177-3AD203B41FA5}">
                      <a16:colId xmlns:a16="http://schemas.microsoft.com/office/drawing/2014/main" val="20001"/>
                    </a:ext>
                  </a:extLst>
                </a:gridCol>
                <a:gridCol w="2309786">
                  <a:extLst>
                    <a:ext uri="{9D8B030D-6E8A-4147-A177-3AD203B41FA5}">
                      <a16:colId xmlns:a16="http://schemas.microsoft.com/office/drawing/2014/main" val="20002"/>
                    </a:ext>
                  </a:extLst>
                </a:gridCol>
              </a:tblGrid>
              <a:tr h="370752">
                <a:tc>
                  <a:txBody>
                    <a:bodyPr/>
                    <a:lstStyle/>
                    <a:p>
                      <a:r>
                        <a:rPr lang="nl-NL" sz="1800" dirty="0"/>
                        <a:t>Tijd</a:t>
                      </a:r>
                    </a:p>
                  </a:txBody>
                  <a:tcPr marT="45710" marB="45710"/>
                </a:tc>
                <a:tc>
                  <a:txBody>
                    <a:bodyPr/>
                    <a:lstStyle/>
                    <a:p>
                      <a:r>
                        <a:rPr lang="nl-NL" sz="1800" dirty="0"/>
                        <a:t>Model</a:t>
                      </a:r>
                    </a:p>
                  </a:txBody>
                  <a:tcPr marT="45710" marB="45710"/>
                </a:tc>
                <a:tc>
                  <a:txBody>
                    <a:bodyPr/>
                    <a:lstStyle/>
                    <a:p>
                      <a:r>
                        <a:rPr lang="nl-NL" sz="1800" dirty="0"/>
                        <a:t>Oplossing</a:t>
                      </a:r>
                    </a:p>
                  </a:txBody>
                  <a:tcPr marT="45710" marB="45710"/>
                </a:tc>
                <a:extLst>
                  <a:ext uri="{0D108BD9-81ED-4DB2-BD59-A6C34878D82A}">
                    <a16:rowId xmlns:a16="http://schemas.microsoft.com/office/drawing/2014/main" val="10000"/>
                  </a:ext>
                </a:extLst>
              </a:tr>
              <a:tr h="640060">
                <a:tc>
                  <a:txBody>
                    <a:bodyPr/>
                    <a:lstStyle/>
                    <a:p>
                      <a:r>
                        <a:rPr lang="nl-NL" sz="1800" dirty="0">
                          <a:solidFill>
                            <a:srgbClr val="002060"/>
                          </a:solidFill>
                        </a:rPr>
                        <a:t>1750 – nu</a:t>
                      </a:r>
                    </a:p>
                  </a:txBody>
                  <a:tcPr marT="45710" marB="45710"/>
                </a:tc>
                <a:tc>
                  <a:txBody>
                    <a:bodyPr/>
                    <a:lstStyle/>
                    <a:p>
                      <a:r>
                        <a:rPr lang="nl-NL" sz="1800" dirty="0">
                          <a:solidFill>
                            <a:srgbClr val="002060"/>
                          </a:solidFill>
                        </a:rPr>
                        <a:t>Moreel</a:t>
                      </a:r>
                    </a:p>
                  </a:txBody>
                  <a:tcPr marT="45710" marB="45710"/>
                </a:tc>
                <a:tc>
                  <a:txBody>
                    <a:bodyPr/>
                    <a:lstStyle/>
                    <a:p>
                      <a:r>
                        <a:rPr lang="nl-NL" sz="1800" dirty="0">
                          <a:solidFill>
                            <a:srgbClr val="002060"/>
                          </a:solidFill>
                        </a:rPr>
                        <a:t>Gevangenis, heropvoeding</a:t>
                      </a:r>
                    </a:p>
                  </a:txBody>
                  <a:tcPr marT="45710" marB="45710"/>
                </a:tc>
                <a:extLst>
                  <a:ext uri="{0D108BD9-81ED-4DB2-BD59-A6C34878D82A}">
                    <a16:rowId xmlns:a16="http://schemas.microsoft.com/office/drawing/2014/main" val="10001"/>
                  </a:ext>
                </a:extLst>
              </a:tr>
              <a:tr h="370752">
                <a:tc>
                  <a:txBody>
                    <a:bodyPr/>
                    <a:lstStyle/>
                    <a:p>
                      <a:r>
                        <a:rPr lang="nl-NL" sz="1800" dirty="0">
                          <a:solidFill>
                            <a:srgbClr val="002060"/>
                          </a:solidFill>
                        </a:rPr>
                        <a:t>1850 – nu</a:t>
                      </a:r>
                    </a:p>
                  </a:txBody>
                  <a:tcPr marT="45710" marB="45710"/>
                </a:tc>
                <a:tc>
                  <a:txBody>
                    <a:bodyPr/>
                    <a:lstStyle/>
                    <a:p>
                      <a:r>
                        <a:rPr lang="nl-NL" sz="1800" dirty="0">
                          <a:solidFill>
                            <a:srgbClr val="002060"/>
                          </a:solidFill>
                        </a:rPr>
                        <a:t>Farmacologisch</a:t>
                      </a:r>
                    </a:p>
                  </a:txBody>
                  <a:tcPr marT="45710" marB="45710"/>
                </a:tc>
                <a:tc>
                  <a:txBody>
                    <a:bodyPr/>
                    <a:lstStyle/>
                    <a:p>
                      <a:r>
                        <a:rPr lang="nl-NL" sz="1800" dirty="0">
                          <a:solidFill>
                            <a:srgbClr val="002060"/>
                          </a:solidFill>
                        </a:rPr>
                        <a:t>Verbod</a:t>
                      </a:r>
                    </a:p>
                  </a:txBody>
                  <a:tcPr marT="45710" marB="45710"/>
                </a:tc>
                <a:extLst>
                  <a:ext uri="{0D108BD9-81ED-4DB2-BD59-A6C34878D82A}">
                    <a16:rowId xmlns:a16="http://schemas.microsoft.com/office/drawing/2014/main" val="10002"/>
                  </a:ext>
                </a:extLst>
              </a:tr>
              <a:tr h="370752">
                <a:tc>
                  <a:txBody>
                    <a:bodyPr/>
                    <a:lstStyle/>
                    <a:p>
                      <a:r>
                        <a:rPr lang="nl-NL" sz="1800" dirty="0">
                          <a:solidFill>
                            <a:srgbClr val="002060"/>
                          </a:solidFill>
                        </a:rPr>
                        <a:t>1930 – </a:t>
                      </a:r>
                      <a:r>
                        <a:rPr lang="nl-NL" sz="1800" baseline="0" dirty="0">
                          <a:solidFill>
                            <a:srgbClr val="002060"/>
                          </a:solidFill>
                        </a:rPr>
                        <a:t>nu</a:t>
                      </a:r>
                      <a:endParaRPr lang="nl-NL" sz="1800" dirty="0">
                        <a:solidFill>
                          <a:srgbClr val="002060"/>
                        </a:solidFill>
                      </a:endParaRPr>
                    </a:p>
                  </a:txBody>
                  <a:tcPr marT="45710" marB="45710"/>
                </a:tc>
                <a:tc>
                  <a:txBody>
                    <a:bodyPr/>
                    <a:lstStyle/>
                    <a:p>
                      <a:r>
                        <a:rPr lang="nl-NL" sz="1800" dirty="0">
                          <a:solidFill>
                            <a:srgbClr val="002060"/>
                          </a:solidFill>
                        </a:rPr>
                        <a:t>Symptomatisch</a:t>
                      </a:r>
                    </a:p>
                  </a:txBody>
                  <a:tcPr marT="45710" marB="45710"/>
                </a:tc>
                <a:tc>
                  <a:txBody>
                    <a:bodyPr/>
                    <a:lstStyle/>
                    <a:p>
                      <a:r>
                        <a:rPr lang="nl-NL" sz="1800" dirty="0">
                          <a:solidFill>
                            <a:srgbClr val="002060"/>
                          </a:solidFill>
                        </a:rPr>
                        <a:t>Psychotherapie</a:t>
                      </a:r>
                    </a:p>
                  </a:txBody>
                  <a:tcPr marT="45710" marB="45710"/>
                </a:tc>
                <a:extLst>
                  <a:ext uri="{0D108BD9-81ED-4DB2-BD59-A6C34878D82A}">
                    <a16:rowId xmlns:a16="http://schemas.microsoft.com/office/drawing/2014/main" val="10003"/>
                  </a:ext>
                </a:extLst>
              </a:tr>
              <a:tr h="370752">
                <a:tc>
                  <a:txBody>
                    <a:bodyPr/>
                    <a:lstStyle/>
                    <a:p>
                      <a:r>
                        <a:rPr lang="nl-NL" sz="1800" dirty="0">
                          <a:solidFill>
                            <a:srgbClr val="002060"/>
                          </a:solidFill>
                        </a:rPr>
                        <a:t>1940 – 1960</a:t>
                      </a:r>
                    </a:p>
                  </a:txBody>
                  <a:tcPr marT="45710" marB="45710"/>
                </a:tc>
                <a:tc>
                  <a:txBody>
                    <a:bodyPr/>
                    <a:lstStyle/>
                    <a:p>
                      <a:r>
                        <a:rPr lang="nl-NL" sz="1800" dirty="0">
                          <a:solidFill>
                            <a:srgbClr val="002060"/>
                          </a:solidFill>
                        </a:rPr>
                        <a:t>Ziekte</a:t>
                      </a:r>
                    </a:p>
                  </a:txBody>
                  <a:tcPr marT="45710" marB="45710"/>
                </a:tc>
                <a:tc>
                  <a:txBody>
                    <a:bodyPr/>
                    <a:lstStyle/>
                    <a:p>
                      <a:r>
                        <a:rPr lang="nl-NL" sz="1800" dirty="0">
                          <a:solidFill>
                            <a:srgbClr val="002060"/>
                          </a:solidFill>
                        </a:rPr>
                        <a:t>Medicatie,</a:t>
                      </a:r>
                      <a:r>
                        <a:rPr lang="nl-NL" sz="1800" baseline="0" dirty="0">
                          <a:solidFill>
                            <a:srgbClr val="002060"/>
                          </a:solidFill>
                        </a:rPr>
                        <a:t> 12 steps</a:t>
                      </a:r>
                      <a:endParaRPr lang="nl-NL" sz="1800" dirty="0">
                        <a:solidFill>
                          <a:srgbClr val="002060"/>
                        </a:solidFill>
                      </a:endParaRPr>
                    </a:p>
                  </a:txBody>
                  <a:tcPr marT="45710" marB="45710"/>
                </a:tc>
                <a:extLst>
                  <a:ext uri="{0D108BD9-81ED-4DB2-BD59-A6C34878D82A}">
                    <a16:rowId xmlns:a16="http://schemas.microsoft.com/office/drawing/2014/main" val="10004"/>
                  </a:ext>
                </a:extLst>
              </a:tr>
              <a:tr h="370752">
                <a:tc>
                  <a:txBody>
                    <a:bodyPr/>
                    <a:lstStyle/>
                    <a:p>
                      <a:r>
                        <a:rPr lang="nl-NL" sz="1800" dirty="0">
                          <a:solidFill>
                            <a:srgbClr val="002060"/>
                          </a:solidFill>
                        </a:rPr>
                        <a:t>1960 – 1970</a:t>
                      </a:r>
                    </a:p>
                  </a:txBody>
                  <a:tcPr marT="45710" marB="45710"/>
                </a:tc>
                <a:tc>
                  <a:txBody>
                    <a:bodyPr/>
                    <a:lstStyle/>
                    <a:p>
                      <a:r>
                        <a:rPr lang="nl-NL" sz="1800" dirty="0">
                          <a:solidFill>
                            <a:srgbClr val="002060"/>
                          </a:solidFill>
                        </a:rPr>
                        <a:t>Leertheorie</a:t>
                      </a:r>
                    </a:p>
                  </a:txBody>
                  <a:tcPr marT="45710" marB="45710"/>
                </a:tc>
                <a:tc>
                  <a:txBody>
                    <a:bodyPr/>
                    <a:lstStyle/>
                    <a:p>
                      <a:r>
                        <a:rPr lang="nl-NL" sz="1800" dirty="0">
                          <a:solidFill>
                            <a:srgbClr val="002060"/>
                          </a:solidFill>
                        </a:rPr>
                        <a:t>Gedragstherapie</a:t>
                      </a:r>
                    </a:p>
                  </a:txBody>
                  <a:tcPr marT="45710" marB="45710"/>
                </a:tc>
                <a:extLst>
                  <a:ext uri="{0D108BD9-81ED-4DB2-BD59-A6C34878D82A}">
                    <a16:rowId xmlns:a16="http://schemas.microsoft.com/office/drawing/2014/main" val="10005"/>
                  </a:ext>
                </a:extLst>
              </a:tr>
              <a:tr h="370752">
                <a:tc>
                  <a:txBody>
                    <a:bodyPr/>
                    <a:lstStyle/>
                    <a:p>
                      <a:r>
                        <a:rPr lang="nl-NL" sz="1800" dirty="0">
                          <a:solidFill>
                            <a:srgbClr val="002060"/>
                          </a:solidFill>
                        </a:rPr>
                        <a:t>1970 – 1990</a:t>
                      </a:r>
                    </a:p>
                  </a:txBody>
                  <a:tcPr marT="45710" marB="45710"/>
                </a:tc>
                <a:tc>
                  <a:txBody>
                    <a:bodyPr/>
                    <a:lstStyle/>
                    <a:p>
                      <a:r>
                        <a:rPr lang="nl-NL" sz="1800" dirty="0" err="1">
                          <a:solidFill>
                            <a:srgbClr val="002060"/>
                          </a:solidFill>
                        </a:rPr>
                        <a:t>Biopsychosoicaal</a:t>
                      </a:r>
                      <a:endParaRPr lang="nl-NL" sz="1800" dirty="0">
                        <a:solidFill>
                          <a:srgbClr val="002060"/>
                        </a:solidFill>
                      </a:endParaRPr>
                    </a:p>
                  </a:txBody>
                  <a:tcPr marT="45710" marB="45710"/>
                </a:tc>
                <a:tc>
                  <a:txBody>
                    <a:bodyPr/>
                    <a:lstStyle/>
                    <a:p>
                      <a:r>
                        <a:rPr lang="nl-NL" sz="1800" dirty="0">
                          <a:solidFill>
                            <a:srgbClr val="002060"/>
                          </a:solidFill>
                        </a:rPr>
                        <a:t>Mix van therapieën</a:t>
                      </a:r>
                    </a:p>
                  </a:txBody>
                  <a:tcPr marT="45710" marB="45710"/>
                </a:tc>
                <a:extLst>
                  <a:ext uri="{0D108BD9-81ED-4DB2-BD59-A6C34878D82A}">
                    <a16:rowId xmlns:a16="http://schemas.microsoft.com/office/drawing/2014/main" val="10006"/>
                  </a:ext>
                </a:extLst>
              </a:tr>
              <a:tr h="370752">
                <a:tc>
                  <a:txBody>
                    <a:bodyPr/>
                    <a:lstStyle/>
                    <a:p>
                      <a:r>
                        <a:rPr lang="nl-NL" sz="1800" dirty="0">
                          <a:solidFill>
                            <a:srgbClr val="002060"/>
                          </a:solidFill>
                        </a:rPr>
                        <a:t>1990</a:t>
                      </a:r>
                      <a:r>
                        <a:rPr lang="nl-NL" sz="1800" baseline="0" dirty="0">
                          <a:solidFill>
                            <a:srgbClr val="002060"/>
                          </a:solidFill>
                        </a:rPr>
                        <a:t> – nu</a:t>
                      </a:r>
                      <a:endParaRPr lang="nl-NL" sz="1800" dirty="0">
                        <a:solidFill>
                          <a:srgbClr val="002060"/>
                        </a:solidFill>
                      </a:endParaRPr>
                    </a:p>
                  </a:txBody>
                  <a:tcPr marT="45710" marB="45710"/>
                </a:tc>
                <a:tc>
                  <a:txBody>
                    <a:bodyPr/>
                    <a:lstStyle/>
                    <a:p>
                      <a:r>
                        <a:rPr lang="nl-NL" sz="1800" dirty="0">
                          <a:solidFill>
                            <a:srgbClr val="002060"/>
                          </a:solidFill>
                        </a:rPr>
                        <a:t>Hersenziekte</a:t>
                      </a:r>
                    </a:p>
                  </a:txBody>
                  <a:tcPr marT="45710" marB="45710"/>
                </a:tc>
                <a:tc>
                  <a:txBody>
                    <a:bodyPr/>
                    <a:lstStyle/>
                    <a:p>
                      <a:r>
                        <a:rPr lang="nl-NL" sz="1800" dirty="0">
                          <a:solidFill>
                            <a:srgbClr val="002060"/>
                          </a:solidFill>
                        </a:rPr>
                        <a:t>Medicatie,</a:t>
                      </a:r>
                      <a:r>
                        <a:rPr lang="nl-NL" sz="1800" baseline="0" dirty="0">
                          <a:solidFill>
                            <a:srgbClr val="002060"/>
                          </a:solidFill>
                        </a:rPr>
                        <a:t> CGT</a:t>
                      </a:r>
                      <a:endParaRPr lang="nl-NL" sz="1800" dirty="0">
                        <a:solidFill>
                          <a:srgbClr val="002060"/>
                        </a:solidFill>
                      </a:endParaRPr>
                    </a:p>
                  </a:txBody>
                  <a:tcPr marT="45710" marB="45710"/>
                </a:tc>
                <a:extLst>
                  <a:ext uri="{0D108BD9-81ED-4DB2-BD59-A6C34878D82A}">
                    <a16:rowId xmlns:a16="http://schemas.microsoft.com/office/drawing/2014/main" val="10007"/>
                  </a:ext>
                </a:extLst>
              </a:tr>
            </a:tbl>
          </a:graphicData>
        </a:graphic>
      </p:graphicFrame>
      <p:sp>
        <p:nvSpPr>
          <p:cNvPr id="5160" name="Rectangle 2">
            <a:extLst>
              <a:ext uri="{FF2B5EF4-FFF2-40B4-BE49-F238E27FC236}">
                <a16:creationId xmlns:a16="http://schemas.microsoft.com/office/drawing/2014/main" id="{82E0507C-4542-4A66-8BDB-CF13ABBB0D4F}"/>
              </a:ext>
            </a:extLst>
          </p:cNvPr>
          <p:cNvSpPr>
            <a:spLocks noGrp="1" noChangeArrowheads="1"/>
          </p:cNvSpPr>
          <p:nvPr>
            <p:ph type="title"/>
          </p:nvPr>
        </p:nvSpPr>
        <p:spPr>
          <a:xfrm>
            <a:off x="1643063" y="928688"/>
            <a:ext cx="6994525" cy="1143000"/>
          </a:xfrm>
        </p:spPr>
        <p:txBody>
          <a:bodyPr/>
          <a:lstStyle/>
          <a:p>
            <a:pPr eaLnBrk="1" hangingPunct="1"/>
            <a:r>
              <a:rPr lang="nl-NL" sz="3500" dirty="0"/>
              <a:t>Verslaving: soorten, kenmerken</a:t>
            </a:r>
            <a:endParaRPr lang="nl-NL" altLang="nl-NL" sz="3500" dirty="0">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856B82F0-A3EE-4244-B5BE-F58952F03E99}"/>
              </a:ext>
            </a:extLst>
          </p:cNvPr>
          <p:cNvSpPr>
            <a:spLocks noGrp="1" noChangeArrowheads="1"/>
          </p:cNvSpPr>
          <p:nvPr>
            <p:ph type="title"/>
          </p:nvPr>
        </p:nvSpPr>
        <p:spPr>
          <a:xfrm>
            <a:off x="1642468" y="928390"/>
            <a:ext cx="6994525" cy="1143000"/>
          </a:xfrm>
        </p:spPr>
        <p:txBody>
          <a:bodyPr/>
          <a:lstStyle/>
          <a:p>
            <a:pPr eaLnBrk="1" hangingPunct="1"/>
            <a:r>
              <a:rPr lang="nl-NL" sz="3500" dirty="0"/>
              <a:t>Verslaving: soorten, kenmerken</a:t>
            </a:r>
            <a:endParaRPr lang="nl-NL" altLang="nl-NL" sz="3500" dirty="0">
              <a:ea typeface="ＭＳ Ｐゴシック" panose="020B0600070205080204" pitchFamily="34" charset="-128"/>
            </a:endParaRPr>
          </a:p>
        </p:txBody>
      </p:sp>
      <p:sp>
        <p:nvSpPr>
          <p:cNvPr id="6" name="Tijdelijke aanduiding voor inhoud 2">
            <a:extLst>
              <a:ext uri="{FF2B5EF4-FFF2-40B4-BE49-F238E27FC236}">
                <a16:creationId xmlns:a16="http://schemas.microsoft.com/office/drawing/2014/main" id="{4F137AA9-505F-48CB-9A28-477CE82EE628}"/>
              </a:ext>
            </a:extLst>
          </p:cNvPr>
          <p:cNvSpPr>
            <a:spLocks noGrp="1"/>
          </p:cNvSpPr>
          <p:nvPr>
            <p:ph idx="1"/>
          </p:nvPr>
        </p:nvSpPr>
        <p:spPr>
          <a:xfrm>
            <a:off x="1692275" y="2133600"/>
            <a:ext cx="6994525" cy="3992563"/>
          </a:xfrm>
        </p:spPr>
        <p:txBody>
          <a:bodyPr/>
          <a:lstStyle/>
          <a:p>
            <a:r>
              <a:rPr lang="nl-NL" dirty="0"/>
              <a:t>Verklaringen voor gebruik</a:t>
            </a:r>
          </a:p>
          <a:p>
            <a:pPr lvl="1"/>
            <a:r>
              <a:rPr lang="nl-NL" dirty="0"/>
              <a:t>Beschikbaarheid</a:t>
            </a:r>
          </a:p>
          <a:p>
            <a:pPr lvl="1"/>
            <a:r>
              <a:rPr lang="nl-NL" dirty="0"/>
              <a:t>Nieuwsgierigheid</a:t>
            </a:r>
          </a:p>
          <a:p>
            <a:pPr lvl="1"/>
            <a:r>
              <a:rPr lang="nl-NL" dirty="0"/>
              <a:t>‘Dislocatie’</a:t>
            </a:r>
          </a:p>
          <a:p>
            <a:pPr lvl="1"/>
            <a:endParaRPr lang="nl-NL" dirty="0"/>
          </a:p>
          <a:p>
            <a:pPr lvl="1"/>
            <a:endParaRPr lang="nl-NL" dirty="0"/>
          </a:p>
        </p:txBody>
      </p:sp>
    </p:spTree>
    <p:extLst>
      <p:ext uri="{BB962C8B-B14F-4D97-AF65-F5344CB8AC3E}">
        <p14:creationId xmlns:p14="http://schemas.microsoft.com/office/powerpoint/2010/main" val="720303488"/>
      </p:ext>
    </p:extLst>
  </p:cSld>
  <p:clrMapOvr>
    <a:masterClrMapping/>
  </p:clrMapOvr>
</p:sld>
</file>

<file path=ppt/theme/theme1.xml><?xml version="1.0" encoding="utf-8"?>
<a:theme xmlns:a="http://schemas.openxmlformats.org/drawingml/2006/main" name="De Hoop ggz 1">
  <a:themeElements>
    <a:clrScheme name="Aangepast 6">
      <a:dk1>
        <a:srgbClr val="FFFFFF"/>
      </a:dk1>
      <a:lt1>
        <a:srgbClr val="FFFFFF"/>
      </a:lt1>
      <a:dk2>
        <a:srgbClr val="FFFFFF"/>
      </a:dk2>
      <a:lt2>
        <a:srgbClr val="FFFFFF"/>
      </a:lt2>
      <a:accent1>
        <a:srgbClr val="7FBB31"/>
      </a:accent1>
      <a:accent2>
        <a:srgbClr val="F2B01F"/>
      </a:accent2>
      <a:accent3>
        <a:srgbClr val="36AEBC"/>
      </a:accent3>
      <a:accent4>
        <a:srgbClr val="CC006B"/>
      </a:accent4>
      <a:accent5>
        <a:srgbClr val="E58324"/>
      </a:accent5>
      <a:accent6>
        <a:srgbClr val="A90F20"/>
      </a:accent6>
      <a:hlink>
        <a:srgbClr val="009999"/>
      </a:hlink>
      <a:folHlink>
        <a:srgbClr val="99CC00"/>
      </a:folHlink>
    </a:clrScheme>
    <a:fontScheme name="De Hoop ggz 1">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 Hoop ggz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 Hoop ggz 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 Hoop ggz 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 Hoop ggz 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 Hoop ggz 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 Hoop ggz 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 Hoop ggz 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 Hoop ggz 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 Hoop ggz 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 Hoop ggz 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 Hoop ggz 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 Hoop ggz 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1085</TotalTime>
  <Words>644</Words>
  <Application>Microsoft Office PowerPoint</Application>
  <PresentationFormat>Diavoorstelling (4:3)</PresentationFormat>
  <Paragraphs>175</Paragraphs>
  <Slides>27</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27</vt:i4>
      </vt:variant>
    </vt:vector>
  </HeadingPairs>
  <TitlesOfParts>
    <vt:vector size="30" baseType="lpstr">
      <vt:lpstr>ＭＳ Ｐゴシック</vt:lpstr>
      <vt:lpstr>Arial</vt:lpstr>
      <vt:lpstr>De Hoop ggz 1</vt:lpstr>
      <vt:lpstr>Studiedag Verslavingen Dordrecht, zaterdag 30 september 2017</vt:lpstr>
      <vt:lpstr>Dagindeling</vt:lpstr>
      <vt:lpstr>Sessie 1</vt:lpstr>
      <vt:lpstr>Verslaving: soorten, kenmerken</vt:lpstr>
      <vt:lpstr>Verslaving: soorten, kenmerken</vt:lpstr>
      <vt:lpstr>Verslaving: soorten, kenmerken</vt:lpstr>
      <vt:lpstr>Verslaving: soorten, kenmerken</vt:lpstr>
      <vt:lpstr>Verslaving: soorten, kenmerken</vt:lpstr>
      <vt:lpstr>Verslaving: soorten, kenmerken</vt:lpstr>
      <vt:lpstr>Verslaving: soorten, kenmerken</vt:lpstr>
      <vt:lpstr>Verslaving: soorten, kenmerken</vt:lpstr>
      <vt:lpstr>Verslaving: soorten, kenmerken</vt:lpstr>
      <vt:lpstr>Verslaving: soorten, kenmerken</vt:lpstr>
      <vt:lpstr>Verslaving: soorten, kenmerken</vt:lpstr>
      <vt:lpstr>Verslaving: soorten, kenmerken</vt:lpstr>
      <vt:lpstr>Verslaving: soorten, kenmerken</vt:lpstr>
      <vt:lpstr>Verslaving: soorten, kenmerken</vt:lpstr>
      <vt:lpstr>Verslaving: soorten, kenmerken</vt:lpstr>
      <vt:lpstr>Verslaving: soorten, kenmerken</vt:lpstr>
      <vt:lpstr>Sessie 2</vt:lpstr>
      <vt:lpstr>Verslaving: geloof en hulpverlening</vt:lpstr>
      <vt:lpstr>Verslaving: geloof en hulpverlening</vt:lpstr>
      <vt:lpstr>PowerPoint-presentatie</vt:lpstr>
      <vt:lpstr>Verslaving: geloof en hulpverlening</vt:lpstr>
      <vt:lpstr>Verslaving: geloof en hulpverlening</vt:lpstr>
      <vt:lpstr>Verslaving: geloof en hulpverlening</vt:lpstr>
      <vt:lpstr>Sessie 3</vt:lpstr>
    </vt:vector>
  </TitlesOfParts>
  <Company>De Hoop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WEVMedia08</dc:creator>
  <cp:lastModifiedBy>Frans Koopmans</cp:lastModifiedBy>
  <cp:revision>128</cp:revision>
  <dcterms:created xsi:type="dcterms:W3CDTF">2009-01-09T08:57:55Z</dcterms:created>
  <dcterms:modified xsi:type="dcterms:W3CDTF">2017-10-05T09:47:52Z</dcterms:modified>
</cp:coreProperties>
</file>